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6" r:id="rId3"/>
    <p:sldId id="261" r:id="rId4"/>
    <p:sldId id="258" r:id="rId5"/>
    <p:sldId id="375" r:id="rId6"/>
    <p:sldId id="377" r:id="rId7"/>
    <p:sldId id="304" r:id="rId8"/>
    <p:sldId id="299" r:id="rId9"/>
    <p:sldId id="378" r:id="rId10"/>
    <p:sldId id="301" r:id="rId11"/>
    <p:sldId id="346" r:id="rId12"/>
    <p:sldId id="350" r:id="rId13"/>
    <p:sldId id="351" r:id="rId14"/>
    <p:sldId id="349" r:id="rId15"/>
    <p:sldId id="314" r:id="rId16"/>
    <p:sldId id="319" r:id="rId17"/>
    <p:sldId id="303" r:id="rId18"/>
    <p:sldId id="300" r:id="rId19"/>
    <p:sldId id="324" r:id="rId20"/>
    <p:sldId id="325" r:id="rId21"/>
    <p:sldId id="323" r:id="rId22"/>
    <p:sldId id="321" r:id="rId23"/>
    <p:sldId id="332" r:id="rId24"/>
    <p:sldId id="335" r:id="rId25"/>
    <p:sldId id="339" r:id="rId26"/>
    <p:sldId id="306" r:id="rId27"/>
    <p:sldId id="373" r:id="rId28"/>
    <p:sldId id="372" r:id="rId29"/>
    <p:sldId id="376" r:id="rId30"/>
    <p:sldId id="353" r:id="rId31"/>
    <p:sldId id="309" r:id="rId32"/>
    <p:sldId id="381" r:id="rId33"/>
    <p:sldId id="379" r:id="rId34"/>
    <p:sldId id="380" r:id="rId35"/>
    <p:sldId id="276" r:id="rId36"/>
  </p:sldIdLst>
  <p:sldSz cx="12192000" cy="6858000"/>
  <p:notesSz cx="6805613" cy="99393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89" userDrawn="1">
          <p15:clr>
            <a:srgbClr val="A4A3A4"/>
          </p15:clr>
        </p15:guide>
        <p15:guide id="2" pos="4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C80"/>
    <a:srgbClr val="FFD500"/>
    <a:srgbClr val="F29400"/>
    <a:srgbClr val="FFFFFF"/>
    <a:srgbClr val="383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4" autoAdjust="0"/>
    <p:restoredTop sz="99887" autoAdjust="0"/>
  </p:normalViewPr>
  <p:slideViewPr>
    <p:cSldViewPr snapToGrid="0" showGuides="1">
      <p:cViewPr>
        <p:scale>
          <a:sx n="100" d="100"/>
          <a:sy n="100" d="100"/>
        </p:scale>
        <p:origin x="-66" y="24"/>
      </p:cViewPr>
      <p:guideLst>
        <p:guide orient="horz" pos="2165"/>
        <p:guide pos="3842"/>
      </p:guideLst>
    </p:cSldViewPr>
  </p:slideViewPr>
  <p:outlineViewPr>
    <p:cViewPr>
      <p:scale>
        <a:sx n="33" d="100"/>
        <a:sy n="33" d="100"/>
      </p:scale>
      <p:origin x="0" y="3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wgb-s-dfs01.friwo.local\group\Hauptversammlung\2019\Rede\S&#228;ulen%202018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wgb-s-dfs01.friwo.local\group\Hauptversammlung\2019\Rede\S&#228;ulen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de-DE" b="0" dirty="0" err="1" smtClean="0">
                <a:solidFill>
                  <a:srgbClr val="161B1C"/>
                </a:solidFill>
              </a:rPr>
              <a:t>Sales</a:t>
            </a:r>
            <a:endParaRPr lang="de-DE" b="0" dirty="0">
              <a:solidFill>
                <a:srgbClr val="161B1C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DCED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DCED0"/>
              </a:solidFill>
            </c:spPr>
          </c:dPt>
          <c:dPt>
            <c:idx val="5"/>
            <c:invertIfNegative val="0"/>
            <c:bubble3D val="0"/>
            <c:spPr>
              <a:solidFill>
                <a:srgbClr val="161B1C"/>
              </a:solidFill>
            </c:spPr>
          </c:dPt>
          <c:dLbls>
            <c:dLbl>
              <c:idx val="5"/>
              <c:spPr/>
              <c:txPr>
                <a:bodyPr rot="-5400000"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/>
              <a:lstStyle/>
              <a:p>
                <a:pPr>
                  <a:defRPr>
                    <a:solidFill>
                      <a:srgbClr val="161B1C"/>
                    </a:solidFill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19050">
                <a:gradFill flip="none" rotWithShape="1">
                  <a:gsLst>
                    <a:gs pos="0">
                      <a:srgbClr val="F29400"/>
                    </a:gs>
                    <a:gs pos="100000">
                      <a:srgbClr val="FFD500"/>
                    </a:gs>
                  </a:gsLst>
                  <a:lin ang="18900000" scaled="1"/>
                  <a:tileRect/>
                </a:gradFill>
              </a:ln>
            </c:spPr>
            <c:trendlineType val="linear"/>
            <c:dispRSqr val="0"/>
            <c:dispEq val="0"/>
          </c:trendline>
          <c:cat>
            <c:numRef>
              <c:f>'Umsatz Absatz 2017'!$B$1:$G$1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'Umsatz Absatz 2017'!$B$2:$G$2</c:f>
              <c:numCache>
                <c:formatCode>#,##0_D;[Red]\-#,##0_D</c:formatCode>
                <c:ptCount val="6"/>
                <c:pt idx="0">
                  <c:v>113.88865702083066</c:v>
                </c:pt>
                <c:pt idx="1">
                  <c:v>124.26621937834925</c:v>
                </c:pt>
                <c:pt idx="2">
                  <c:v>143.02925865050832</c:v>
                </c:pt>
                <c:pt idx="3">
                  <c:v>134.565</c:v>
                </c:pt>
                <c:pt idx="4">
                  <c:v>141.31200319999999</c:v>
                </c:pt>
                <c:pt idx="5">
                  <c:v>120.5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308224"/>
        <c:axId val="116310016"/>
      </c:barChart>
      <c:catAx>
        <c:axId val="116308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6310016"/>
        <c:crosses val="autoZero"/>
        <c:auto val="1"/>
        <c:lblAlgn val="ctr"/>
        <c:lblOffset val="100"/>
        <c:noMultiLvlLbl val="0"/>
      </c:catAx>
      <c:valAx>
        <c:axId val="11631001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b="0" dirty="0" smtClean="0"/>
                  <a:t>Million </a:t>
                </a:r>
                <a:r>
                  <a:rPr lang="de-DE" b="0" dirty="0"/>
                  <a:t>EUR</a:t>
                </a:r>
              </a:p>
            </c:rich>
          </c:tx>
          <c:layout/>
          <c:overlay val="0"/>
        </c:title>
        <c:numFmt formatCode="#,##0_D;[Red]\-#,##0_D" sourceLinked="1"/>
        <c:majorTickMark val="out"/>
        <c:minorTickMark val="none"/>
        <c:tickLblPos val="nextTo"/>
        <c:spPr>
          <a:ln>
            <a:noFill/>
          </a:ln>
        </c:spPr>
        <c:crossAx val="11630822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tillium Web" panose="00000500000000000000" pitchFamily="2" charset="0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/>
            </a:pPr>
            <a:r>
              <a:rPr lang="de-DE" b="0" dirty="0" err="1" smtClean="0">
                <a:solidFill>
                  <a:srgbClr val="161B1C"/>
                </a:solidFill>
              </a:rPr>
              <a:t>Employees</a:t>
            </a:r>
            <a:endParaRPr lang="de-DE" b="0" dirty="0">
              <a:solidFill>
                <a:srgbClr val="161B1C"/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DCED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CDCED0"/>
              </a:solidFill>
            </c:spPr>
          </c:dPt>
          <c:dPt>
            <c:idx val="5"/>
            <c:invertIfNegative val="0"/>
            <c:bubble3D val="0"/>
            <c:spPr>
              <a:solidFill>
                <a:srgbClr val="161B1C"/>
              </a:solidFill>
            </c:spPr>
          </c:dPt>
          <c:dLbls>
            <c:dLbl>
              <c:idx val="5"/>
              <c:spPr/>
              <c:txPr>
                <a:bodyPr rot="-5400000"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-5400000"/>
              <a:lstStyle/>
              <a:p>
                <a:pPr>
                  <a:defRPr>
                    <a:solidFill>
                      <a:srgbClr val="161B1C"/>
                    </a:solidFill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trendline>
            <c:spPr>
              <a:ln w="19050">
                <a:gradFill flip="none" rotWithShape="1">
                  <a:gsLst>
                    <a:gs pos="0">
                      <a:srgbClr val="F29400"/>
                    </a:gs>
                    <a:gs pos="100000">
                      <a:srgbClr val="FFD500"/>
                    </a:gs>
                  </a:gsLst>
                  <a:lin ang="18900000" scaled="1"/>
                  <a:tileRect/>
                </a:gradFill>
              </a:ln>
            </c:spPr>
            <c:trendlineType val="linear"/>
            <c:dispRSqr val="0"/>
            <c:dispEq val="0"/>
          </c:trendline>
          <c:cat>
            <c:numRef>
              <c:f>'Umsatz Absatz 2017'!$B$1:$G$1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'Umsatz Absatz 2017'!$B$5:$G$5</c:f>
              <c:numCache>
                <c:formatCode>#,##0_D;[Red]\-#,##0_D</c:formatCode>
                <c:ptCount val="6"/>
                <c:pt idx="0">
                  <c:v>335</c:v>
                </c:pt>
                <c:pt idx="1">
                  <c:v>343</c:v>
                </c:pt>
                <c:pt idx="2">
                  <c:v>433</c:v>
                </c:pt>
                <c:pt idx="3">
                  <c:v>731</c:v>
                </c:pt>
                <c:pt idx="4">
                  <c:v>1943</c:v>
                </c:pt>
                <c:pt idx="5">
                  <c:v>1887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349184"/>
        <c:axId val="116359168"/>
      </c:barChart>
      <c:catAx>
        <c:axId val="1163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6359168"/>
        <c:crosses val="autoZero"/>
        <c:auto val="1"/>
        <c:lblAlgn val="ctr"/>
        <c:lblOffset val="100"/>
        <c:noMultiLvlLbl val="0"/>
      </c:catAx>
      <c:valAx>
        <c:axId val="116359168"/>
        <c:scaling>
          <c:orientation val="minMax"/>
          <c:max val="2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 b="0" dirty="0" err="1" smtClean="0"/>
                  <a:t>Employees</a:t>
                </a:r>
                <a:endParaRPr lang="de-DE" b="0" dirty="0"/>
              </a:p>
            </c:rich>
          </c:tx>
          <c:layout/>
          <c:overlay val="0"/>
        </c:title>
        <c:numFmt formatCode="#,##0_D;[Red]\-#,##0_D" sourceLinked="1"/>
        <c:majorTickMark val="out"/>
        <c:minorTickMark val="none"/>
        <c:tickLblPos val="nextTo"/>
        <c:spPr>
          <a:ln>
            <a:noFill/>
          </a:ln>
        </c:spPr>
        <c:crossAx val="11634918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Titillium Web" panose="00000500000000000000" pitchFamily="2" charset="0"/>
        </a:defRPr>
      </a:pPr>
      <a:endParaRPr lang="de-D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C6DDC4-E6B8-473A-8953-FD49ED38469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C0DAEB4-AFE1-4B68-B46D-FC0202CE2A40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Sourcing</a:t>
          </a:r>
          <a:endParaRPr lang="de-DE" dirty="0"/>
        </a:p>
      </dgm:t>
    </dgm:pt>
    <dgm:pt modelId="{194DF3B2-B77D-4EB6-A61E-A268595CE6BF}" type="parTrans" cxnId="{6B84ECB0-73EC-452D-9EA6-92DB64B003F0}">
      <dgm:prSet/>
      <dgm:spPr/>
      <dgm:t>
        <a:bodyPr/>
        <a:lstStyle/>
        <a:p>
          <a:endParaRPr lang="de-DE"/>
        </a:p>
      </dgm:t>
    </dgm:pt>
    <dgm:pt modelId="{3D75F07F-FAD3-45E7-8A6D-EE701C1F290D}" type="sibTrans" cxnId="{6B84ECB0-73EC-452D-9EA6-92DB64B003F0}">
      <dgm:prSet/>
      <dgm:spPr/>
      <dgm:t>
        <a:bodyPr/>
        <a:lstStyle/>
        <a:p>
          <a:endParaRPr lang="de-DE"/>
        </a:p>
      </dgm:t>
    </dgm:pt>
    <dgm:pt modelId="{9B4BDB10-C9B1-4DA7-A740-7AA80D979504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In-</a:t>
          </a:r>
          <a:r>
            <a:rPr lang="de-DE" dirty="0" err="1" smtClean="0"/>
            <a:t>circuit</a:t>
          </a:r>
          <a:r>
            <a:rPr lang="de-DE" dirty="0" smtClean="0"/>
            <a:t> </a:t>
          </a:r>
          <a:br>
            <a:rPr lang="de-DE" dirty="0" smtClean="0"/>
          </a:br>
          <a:r>
            <a:rPr lang="de-DE" dirty="0" err="1" smtClean="0"/>
            <a:t>test</a:t>
          </a:r>
          <a:endParaRPr lang="de-DE" dirty="0"/>
        </a:p>
      </dgm:t>
    </dgm:pt>
    <dgm:pt modelId="{705B4A1E-B9C5-4F03-A234-967ACABC70D5}" type="parTrans" cxnId="{79386175-C2CD-468A-90C1-10912E4B59CD}">
      <dgm:prSet/>
      <dgm:spPr/>
      <dgm:t>
        <a:bodyPr/>
        <a:lstStyle/>
        <a:p>
          <a:endParaRPr lang="de-DE"/>
        </a:p>
      </dgm:t>
    </dgm:pt>
    <dgm:pt modelId="{D4C3B140-37E0-4CD0-AFDD-9B4114D9F698}" type="sibTrans" cxnId="{79386175-C2CD-468A-90C1-10912E4B59CD}">
      <dgm:prSet/>
      <dgm:spPr/>
      <dgm:t>
        <a:bodyPr/>
        <a:lstStyle/>
        <a:p>
          <a:endParaRPr lang="de-DE"/>
        </a:p>
      </dgm:t>
    </dgm:pt>
    <dgm:pt modelId="{E04C2537-D120-4059-B4B4-320DE1EA9795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Final </a:t>
          </a:r>
          <a:r>
            <a:rPr lang="de-DE" dirty="0" err="1" smtClean="0"/>
            <a:t>assembly</a:t>
          </a:r>
          <a:r>
            <a:rPr lang="de-DE" dirty="0" smtClean="0"/>
            <a:t> &amp; </a:t>
          </a:r>
          <a:r>
            <a:rPr lang="de-DE" dirty="0" err="1" smtClean="0"/>
            <a:t>test</a:t>
          </a:r>
          <a:endParaRPr lang="de-DE" dirty="0"/>
        </a:p>
      </dgm:t>
    </dgm:pt>
    <dgm:pt modelId="{B846984D-F0E7-4878-BA3C-30C9082CEA66}" type="parTrans" cxnId="{26A69E97-72A0-43A0-B9D4-38294AE0FFD9}">
      <dgm:prSet/>
      <dgm:spPr/>
      <dgm:t>
        <a:bodyPr/>
        <a:lstStyle/>
        <a:p>
          <a:endParaRPr lang="de-DE"/>
        </a:p>
      </dgm:t>
    </dgm:pt>
    <dgm:pt modelId="{860D2F80-F330-49CF-A20B-2527C09F350C}" type="sibTrans" cxnId="{26A69E97-72A0-43A0-B9D4-38294AE0FFD9}">
      <dgm:prSet/>
      <dgm:spPr/>
      <dgm:t>
        <a:bodyPr/>
        <a:lstStyle/>
        <a:p>
          <a:endParaRPr lang="de-DE"/>
        </a:p>
      </dgm:t>
    </dgm:pt>
    <dgm:pt modelId="{8BB7BAD6-4D32-4873-87A6-3370F9EE3C30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err="1" smtClean="0"/>
            <a:t>Automated</a:t>
          </a:r>
          <a:r>
            <a:rPr lang="de-DE" dirty="0" smtClean="0"/>
            <a:t> </a:t>
          </a:r>
          <a:br>
            <a:rPr lang="de-DE" dirty="0" smtClean="0"/>
          </a:br>
          <a:r>
            <a:rPr lang="de-DE" dirty="0" err="1" smtClean="0"/>
            <a:t>test</a:t>
          </a:r>
          <a:r>
            <a:rPr lang="de-DE" dirty="0" smtClean="0"/>
            <a:t> </a:t>
          </a:r>
          <a:r>
            <a:rPr lang="de-DE" dirty="0" err="1" smtClean="0"/>
            <a:t>system</a:t>
          </a:r>
          <a:endParaRPr lang="de-DE" dirty="0"/>
        </a:p>
      </dgm:t>
    </dgm:pt>
    <dgm:pt modelId="{BD84DD5D-9F45-4CEE-A758-A0E663637D2A}" type="parTrans" cxnId="{F175AD50-93FB-41A9-9852-1FB011193B1F}">
      <dgm:prSet/>
      <dgm:spPr/>
      <dgm:t>
        <a:bodyPr/>
        <a:lstStyle/>
        <a:p>
          <a:endParaRPr lang="de-DE"/>
        </a:p>
      </dgm:t>
    </dgm:pt>
    <dgm:pt modelId="{6DDE1D0A-F8DF-40A7-BEC9-168556B2520B}" type="sibTrans" cxnId="{F175AD50-93FB-41A9-9852-1FB011193B1F}">
      <dgm:prSet/>
      <dgm:spPr/>
      <dgm:t>
        <a:bodyPr/>
        <a:lstStyle/>
        <a:p>
          <a:endParaRPr lang="de-DE"/>
        </a:p>
      </dgm:t>
    </dgm:pt>
    <dgm:pt modelId="{E912D726-3FDA-4CC5-9DA3-7249F540135A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THT</a:t>
          </a:r>
          <a:endParaRPr lang="de-DE" dirty="0"/>
        </a:p>
      </dgm:t>
    </dgm:pt>
    <dgm:pt modelId="{048AB666-E3DB-4A33-BDA8-9B22FFD2CE47}" type="parTrans" cxnId="{F44ABAF7-65B7-4F75-96C2-8AF324315D17}">
      <dgm:prSet/>
      <dgm:spPr/>
      <dgm:t>
        <a:bodyPr/>
        <a:lstStyle/>
        <a:p>
          <a:endParaRPr lang="de-DE"/>
        </a:p>
      </dgm:t>
    </dgm:pt>
    <dgm:pt modelId="{5F0A2A81-5F91-4711-B66D-51E40BC9DE87}" type="sibTrans" cxnId="{F44ABAF7-65B7-4F75-96C2-8AF324315D17}">
      <dgm:prSet/>
      <dgm:spPr/>
      <dgm:t>
        <a:bodyPr/>
        <a:lstStyle/>
        <a:p>
          <a:endParaRPr lang="de-DE"/>
        </a:p>
      </dgm:t>
    </dgm:pt>
    <dgm:pt modelId="{F1A91A8D-9EAC-4786-BD9E-46F53CFDAE0C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SMT</a:t>
          </a:r>
          <a:endParaRPr lang="de-DE" dirty="0"/>
        </a:p>
      </dgm:t>
    </dgm:pt>
    <dgm:pt modelId="{6421D98E-7AAE-447D-916C-2F7BBBB08938}" type="parTrans" cxnId="{B9D998CF-FDAA-4E9D-9820-FC968A9EB585}">
      <dgm:prSet/>
      <dgm:spPr/>
      <dgm:t>
        <a:bodyPr/>
        <a:lstStyle/>
        <a:p>
          <a:endParaRPr lang="de-DE"/>
        </a:p>
      </dgm:t>
    </dgm:pt>
    <dgm:pt modelId="{6F83363E-7EC7-414F-BB64-F140CEEDFF97}" type="sibTrans" cxnId="{B9D998CF-FDAA-4E9D-9820-FC968A9EB585}">
      <dgm:prSet/>
      <dgm:spPr/>
      <dgm:t>
        <a:bodyPr/>
        <a:lstStyle/>
        <a:p>
          <a:endParaRPr lang="de-DE"/>
        </a:p>
      </dgm:t>
    </dgm:pt>
    <dgm:pt modelId="{C37C23FE-4480-4102-BCDF-1096EC3C3B60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Manual </a:t>
          </a:r>
          <a:r>
            <a:rPr lang="de-DE" dirty="0" err="1" smtClean="0"/>
            <a:t>assembly</a:t>
          </a:r>
          <a:endParaRPr lang="de-DE" dirty="0"/>
        </a:p>
      </dgm:t>
    </dgm:pt>
    <dgm:pt modelId="{34D7F2DB-3C55-4766-8F52-86E12CCEB31C}" type="parTrans" cxnId="{BAF75711-8724-4282-8EFE-14856C1A6361}">
      <dgm:prSet/>
      <dgm:spPr/>
      <dgm:t>
        <a:bodyPr/>
        <a:lstStyle/>
        <a:p>
          <a:endParaRPr lang="de-DE"/>
        </a:p>
      </dgm:t>
    </dgm:pt>
    <dgm:pt modelId="{7DB091C7-CAEA-46F8-8642-0754DA0A084D}" type="sibTrans" cxnId="{BAF75711-8724-4282-8EFE-14856C1A6361}">
      <dgm:prSet/>
      <dgm:spPr/>
      <dgm:t>
        <a:bodyPr/>
        <a:lstStyle/>
        <a:p>
          <a:endParaRPr lang="de-DE"/>
        </a:p>
      </dgm:t>
    </dgm:pt>
    <dgm:pt modelId="{CB130BA0-608A-449D-9885-87FD96999D56}">
      <dgm:prSet phldrT="[Text]"/>
      <dgm:spPr>
        <a:solidFill>
          <a:schemeClr val="accent1"/>
        </a:solidFill>
      </dgm:spPr>
      <dgm:t>
        <a:bodyPr/>
        <a:lstStyle/>
        <a:p>
          <a:r>
            <a:rPr lang="de-DE" dirty="0" smtClean="0"/>
            <a:t>Wave </a:t>
          </a:r>
          <a:br>
            <a:rPr lang="de-DE" dirty="0" smtClean="0"/>
          </a:br>
          <a:r>
            <a:rPr lang="de-DE" dirty="0" err="1" smtClean="0"/>
            <a:t>soldering</a:t>
          </a:r>
          <a:endParaRPr lang="de-DE" dirty="0"/>
        </a:p>
      </dgm:t>
    </dgm:pt>
    <dgm:pt modelId="{A708E4C1-38C7-49E0-8F84-FF4C5A969503}" type="parTrans" cxnId="{4DE03B02-9CBA-47BC-A19B-FAF67A1C2437}">
      <dgm:prSet/>
      <dgm:spPr/>
      <dgm:t>
        <a:bodyPr/>
        <a:lstStyle/>
        <a:p>
          <a:endParaRPr lang="de-DE"/>
        </a:p>
      </dgm:t>
    </dgm:pt>
    <dgm:pt modelId="{5B39EF42-E3E1-420A-B8F6-AF644DEF5FDC}" type="sibTrans" cxnId="{4DE03B02-9CBA-47BC-A19B-FAF67A1C2437}">
      <dgm:prSet/>
      <dgm:spPr/>
      <dgm:t>
        <a:bodyPr/>
        <a:lstStyle/>
        <a:p>
          <a:endParaRPr lang="de-DE"/>
        </a:p>
      </dgm:t>
    </dgm:pt>
    <dgm:pt modelId="{77F303CD-C4ED-41B6-9A45-6927B82C632E}" type="pres">
      <dgm:prSet presAssocID="{1CC6DDC4-E6B8-473A-8953-FD49ED384695}" presName="CompostProcess" presStyleCnt="0">
        <dgm:presLayoutVars>
          <dgm:dir/>
          <dgm:resizeHandles val="exact"/>
        </dgm:presLayoutVars>
      </dgm:prSet>
      <dgm:spPr/>
    </dgm:pt>
    <dgm:pt modelId="{9059CCCB-801E-40C6-8CE4-958942430C4F}" type="pres">
      <dgm:prSet presAssocID="{1CC6DDC4-E6B8-473A-8953-FD49ED384695}" presName="arrow" presStyleLbl="bgShp" presStyleIdx="0" presStyleCnt="1"/>
      <dgm:spPr>
        <a:solidFill>
          <a:schemeClr val="bg2"/>
        </a:solidFill>
      </dgm:spPr>
    </dgm:pt>
    <dgm:pt modelId="{BAC0D03F-2F25-4B37-B955-FC295034C056}" type="pres">
      <dgm:prSet presAssocID="{1CC6DDC4-E6B8-473A-8953-FD49ED384695}" presName="linearProcess" presStyleCnt="0"/>
      <dgm:spPr/>
    </dgm:pt>
    <dgm:pt modelId="{480FC221-A3F4-4B5A-B069-F310B878DDBA}" type="pres">
      <dgm:prSet presAssocID="{7C0DAEB4-AFE1-4B68-B46D-FC0202CE2A40}" presName="textNode" presStyleLbl="node1" presStyleIdx="0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A9FE6F32-BD37-4F18-9EB3-E4DDE47D2F51}" type="pres">
      <dgm:prSet presAssocID="{3D75F07F-FAD3-45E7-8A6D-EE701C1F290D}" presName="sibTrans" presStyleCnt="0"/>
      <dgm:spPr/>
    </dgm:pt>
    <dgm:pt modelId="{E00E9E5A-39B8-4786-91F4-AD633954C406}" type="pres">
      <dgm:prSet presAssocID="{E912D726-3FDA-4CC5-9DA3-7249F540135A}" presName="textNode" presStyleLbl="node1" presStyleIdx="1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A4B09E31-AA8A-4AAC-ACCB-837FA19D23EA}" type="pres">
      <dgm:prSet presAssocID="{5F0A2A81-5F91-4711-B66D-51E40BC9DE87}" presName="sibTrans" presStyleCnt="0"/>
      <dgm:spPr/>
    </dgm:pt>
    <dgm:pt modelId="{C6D353FC-DE90-442E-B7C9-708CE16298D3}" type="pres">
      <dgm:prSet presAssocID="{F1A91A8D-9EAC-4786-BD9E-46F53CFDAE0C}" presName="textNode" presStyleLbl="node1" presStyleIdx="2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1D4BFDCF-B64B-41C2-BA63-C6B2344F1904}" type="pres">
      <dgm:prSet presAssocID="{6F83363E-7EC7-414F-BB64-F140CEEDFF97}" presName="sibTrans" presStyleCnt="0"/>
      <dgm:spPr/>
    </dgm:pt>
    <dgm:pt modelId="{69DB1794-8269-4D68-BA14-A47323186B5D}" type="pres">
      <dgm:prSet presAssocID="{C37C23FE-4480-4102-BCDF-1096EC3C3B60}" presName="textNode" presStyleLbl="node1" presStyleIdx="3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44ADD7CA-83EB-433B-9D98-96DA7EC4DB92}" type="pres">
      <dgm:prSet presAssocID="{7DB091C7-CAEA-46F8-8642-0754DA0A084D}" presName="sibTrans" presStyleCnt="0"/>
      <dgm:spPr/>
    </dgm:pt>
    <dgm:pt modelId="{9917AF79-E15D-405E-B7F8-6A99F10468C1}" type="pres">
      <dgm:prSet presAssocID="{CB130BA0-608A-449D-9885-87FD96999D56}" presName="textNode" presStyleLbl="node1" presStyleIdx="4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EB63DB45-D334-409D-829C-447737C2EBD8}" type="pres">
      <dgm:prSet presAssocID="{5B39EF42-E3E1-420A-B8F6-AF644DEF5FDC}" presName="sibTrans" presStyleCnt="0"/>
      <dgm:spPr/>
    </dgm:pt>
    <dgm:pt modelId="{18E10A18-B6A1-4656-B04C-96ABF5833C68}" type="pres">
      <dgm:prSet presAssocID="{9B4BDB10-C9B1-4DA7-A740-7AA80D979504}" presName="textNode" presStyleLbl="node1" presStyleIdx="5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1621D91C-E308-4945-B28D-05C1FB5BF101}" type="pres">
      <dgm:prSet presAssocID="{D4C3B140-37E0-4CD0-AFDD-9B4114D9F698}" presName="sibTrans" presStyleCnt="0"/>
      <dgm:spPr/>
    </dgm:pt>
    <dgm:pt modelId="{EDDC229A-5C09-4595-97E4-7C37DAF90802}" type="pres">
      <dgm:prSet presAssocID="{8BB7BAD6-4D32-4873-87A6-3370F9EE3C30}" presName="textNode" presStyleLbl="node1" presStyleIdx="6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3E175540-6E14-411B-8573-758A8CC519C6}" type="pres">
      <dgm:prSet presAssocID="{6DDE1D0A-F8DF-40A7-BEC9-168556B2520B}" presName="sibTrans" presStyleCnt="0"/>
      <dgm:spPr/>
    </dgm:pt>
    <dgm:pt modelId="{E3F5EC79-2216-42E0-9855-663E4F7806B6}" type="pres">
      <dgm:prSet presAssocID="{E04C2537-D120-4059-B4B4-320DE1EA9795}" presName="textNode" presStyleLbl="node1" presStyleIdx="7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</dgm:ptLst>
  <dgm:cxnLst>
    <dgm:cxn modelId="{0634F7D9-1F92-4A3E-BCEB-BF20B5F763C9}" type="presOf" srcId="{F1A91A8D-9EAC-4786-BD9E-46F53CFDAE0C}" destId="{C6D353FC-DE90-442E-B7C9-708CE16298D3}" srcOrd="0" destOrd="0" presId="urn:microsoft.com/office/officeart/2005/8/layout/hProcess9"/>
    <dgm:cxn modelId="{42740789-BB07-4B2C-ADDE-2AB04B240DD0}" type="presOf" srcId="{C37C23FE-4480-4102-BCDF-1096EC3C3B60}" destId="{69DB1794-8269-4D68-BA14-A47323186B5D}" srcOrd="0" destOrd="0" presId="urn:microsoft.com/office/officeart/2005/8/layout/hProcess9"/>
    <dgm:cxn modelId="{EC124A2E-4120-45DE-A835-C5D880F317E3}" type="presOf" srcId="{1CC6DDC4-E6B8-473A-8953-FD49ED384695}" destId="{77F303CD-C4ED-41B6-9A45-6927B82C632E}" srcOrd="0" destOrd="0" presId="urn:microsoft.com/office/officeart/2005/8/layout/hProcess9"/>
    <dgm:cxn modelId="{EC0641F8-3109-44F3-BAF6-D3EF1E3A3C56}" type="presOf" srcId="{E912D726-3FDA-4CC5-9DA3-7249F540135A}" destId="{E00E9E5A-39B8-4786-91F4-AD633954C406}" srcOrd="0" destOrd="0" presId="urn:microsoft.com/office/officeart/2005/8/layout/hProcess9"/>
    <dgm:cxn modelId="{6B84ECB0-73EC-452D-9EA6-92DB64B003F0}" srcId="{1CC6DDC4-E6B8-473A-8953-FD49ED384695}" destId="{7C0DAEB4-AFE1-4B68-B46D-FC0202CE2A40}" srcOrd="0" destOrd="0" parTransId="{194DF3B2-B77D-4EB6-A61E-A268595CE6BF}" sibTransId="{3D75F07F-FAD3-45E7-8A6D-EE701C1F290D}"/>
    <dgm:cxn modelId="{B9D998CF-FDAA-4E9D-9820-FC968A9EB585}" srcId="{1CC6DDC4-E6B8-473A-8953-FD49ED384695}" destId="{F1A91A8D-9EAC-4786-BD9E-46F53CFDAE0C}" srcOrd="2" destOrd="0" parTransId="{6421D98E-7AAE-447D-916C-2F7BBBB08938}" sibTransId="{6F83363E-7EC7-414F-BB64-F140CEEDFF97}"/>
    <dgm:cxn modelId="{413725B6-55B0-4C17-A18E-D6A68AEFD016}" type="presOf" srcId="{CB130BA0-608A-449D-9885-87FD96999D56}" destId="{9917AF79-E15D-405E-B7F8-6A99F10468C1}" srcOrd="0" destOrd="0" presId="urn:microsoft.com/office/officeart/2005/8/layout/hProcess9"/>
    <dgm:cxn modelId="{26A69E97-72A0-43A0-B9D4-38294AE0FFD9}" srcId="{1CC6DDC4-E6B8-473A-8953-FD49ED384695}" destId="{E04C2537-D120-4059-B4B4-320DE1EA9795}" srcOrd="7" destOrd="0" parTransId="{B846984D-F0E7-4878-BA3C-30C9082CEA66}" sibTransId="{860D2F80-F330-49CF-A20B-2527C09F350C}"/>
    <dgm:cxn modelId="{DEE7698D-C148-4021-B25A-FA4450F446FF}" type="presOf" srcId="{E04C2537-D120-4059-B4B4-320DE1EA9795}" destId="{E3F5EC79-2216-42E0-9855-663E4F7806B6}" srcOrd="0" destOrd="0" presId="urn:microsoft.com/office/officeart/2005/8/layout/hProcess9"/>
    <dgm:cxn modelId="{F44ABAF7-65B7-4F75-96C2-8AF324315D17}" srcId="{1CC6DDC4-E6B8-473A-8953-FD49ED384695}" destId="{E912D726-3FDA-4CC5-9DA3-7249F540135A}" srcOrd="1" destOrd="0" parTransId="{048AB666-E3DB-4A33-BDA8-9B22FFD2CE47}" sibTransId="{5F0A2A81-5F91-4711-B66D-51E40BC9DE87}"/>
    <dgm:cxn modelId="{896D3BCA-574D-40D2-8C2E-1601D8D3552B}" type="presOf" srcId="{9B4BDB10-C9B1-4DA7-A740-7AA80D979504}" destId="{18E10A18-B6A1-4656-B04C-96ABF5833C68}" srcOrd="0" destOrd="0" presId="urn:microsoft.com/office/officeart/2005/8/layout/hProcess9"/>
    <dgm:cxn modelId="{99CA5CF1-34BA-4054-A0EF-4424C58A92D3}" type="presOf" srcId="{7C0DAEB4-AFE1-4B68-B46D-FC0202CE2A40}" destId="{480FC221-A3F4-4B5A-B069-F310B878DDBA}" srcOrd="0" destOrd="0" presId="urn:microsoft.com/office/officeart/2005/8/layout/hProcess9"/>
    <dgm:cxn modelId="{BAF75711-8724-4282-8EFE-14856C1A6361}" srcId="{1CC6DDC4-E6B8-473A-8953-FD49ED384695}" destId="{C37C23FE-4480-4102-BCDF-1096EC3C3B60}" srcOrd="3" destOrd="0" parTransId="{34D7F2DB-3C55-4766-8F52-86E12CCEB31C}" sibTransId="{7DB091C7-CAEA-46F8-8642-0754DA0A084D}"/>
    <dgm:cxn modelId="{4DE03B02-9CBA-47BC-A19B-FAF67A1C2437}" srcId="{1CC6DDC4-E6B8-473A-8953-FD49ED384695}" destId="{CB130BA0-608A-449D-9885-87FD96999D56}" srcOrd="4" destOrd="0" parTransId="{A708E4C1-38C7-49E0-8F84-FF4C5A969503}" sibTransId="{5B39EF42-E3E1-420A-B8F6-AF644DEF5FDC}"/>
    <dgm:cxn modelId="{F175AD50-93FB-41A9-9852-1FB011193B1F}" srcId="{1CC6DDC4-E6B8-473A-8953-FD49ED384695}" destId="{8BB7BAD6-4D32-4873-87A6-3370F9EE3C30}" srcOrd="6" destOrd="0" parTransId="{BD84DD5D-9F45-4CEE-A758-A0E663637D2A}" sibTransId="{6DDE1D0A-F8DF-40A7-BEC9-168556B2520B}"/>
    <dgm:cxn modelId="{79386175-C2CD-468A-90C1-10912E4B59CD}" srcId="{1CC6DDC4-E6B8-473A-8953-FD49ED384695}" destId="{9B4BDB10-C9B1-4DA7-A740-7AA80D979504}" srcOrd="5" destOrd="0" parTransId="{705B4A1E-B9C5-4F03-A234-967ACABC70D5}" sibTransId="{D4C3B140-37E0-4CD0-AFDD-9B4114D9F698}"/>
    <dgm:cxn modelId="{F83186F6-95E5-4527-9BCA-E05CCC340E7E}" type="presOf" srcId="{8BB7BAD6-4D32-4873-87A6-3370F9EE3C30}" destId="{EDDC229A-5C09-4595-97E4-7C37DAF90802}" srcOrd="0" destOrd="0" presId="urn:microsoft.com/office/officeart/2005/8/layout/hProcess9"/>
    <dgm:cxn modelId="{AB71630A-AD4E-4007-8426-71CE827E59DB}" type="presParOf" srcId="{77F303CD-C4ED-41B6-9A45-6927B82C632E}" destId="{9059CCCB-801E-40C6-8CE4-958942430C4F}" srcOrd="0" destOrd="0" presId="urn:microsoft.com/office/officeart/2005/8/layout/hProcess9"/>
    <dgm:cxn modelId="{23A1E2E2-F8AD-49E2-AE42-2C50731E7A17}" type="presParOf" srcId="{77F303CD-C4ED-41B6-9A45-6927B82C632E}" destId="{BAC0D03F-2F25-4B37-B955-FC295034C056}" srcOrd="1" destOrd="0" presId="urn:microsoft.com/office/officeart/2005/8/layout/hProcess9"/>
    <dgm:cxn modelId="{92483CC0-6052-4ED2-A1E8-2E4CD32CC29A}" type="presParOf" srcId="{BAC0D03F-2F25-4B37-B955-FC295034C056}" destId="{480FC221-A3F4-4B5A-B069-F310B878DDBA}" srcOrd="0" destOrd="0" presId="urn:microsoft.com/office/officeart/2005/8/layout/hProcess9"/>
    <dgm:cxn modelId="{71336033-1610-4070-8180-C1CC146BF48D}" type="presParOf" srcId="{BAC0D03F-2F25-4B37-B955-FC295034C056}" destId="{A9FE6F32-BD37-4F18-9EB3-E4DDE47D2F51}" srcOrd="1" destOrd="0" presId="urn:microsoft.com/office/officeart/2005/8/layout/hProcess9"/>
    <dgm:cxn modelId="{18B0AE9C-D559-4FA3-A4FE-2CDBEDD087BE}" type="presParOf" srcId="{BAC0D03F-2F25-4B37-B955-FC295034C056}" destId="{E00E9E5A-39B8-4786-91F4-AD633954C406}" srcOrd="2" destOrd="0" presId="urn:microsoft.com/office/officeart/2005/8/layout/hProcess9"/>
    <dgm:cxn modelId="{6C263A74-E9D4-4E3D-829E-B9C5E50AB344}" type="presParOf" srcId="{BAC0D03F-2F25-4B37-B955-FC295034C056}" destId="{A4B09E31-AA8A-4AAC-ACCB-837FA19D23EA}" srcOrd="3" destOrd="0" presId="urn:microsoft.com/office/officeart/2005/8/layout/hProcess9"/>
    <dgm:cxn modelId="{A3D8DD97-6F22-404F-B328-5AED022DDCFB}" type="presParOf" srcId="{BAC0D03F-2F25-4B37-B955-FC295034C056}" destId="{C6D353FC-DE90-442E-B7C9-708CE16298D3}" srcOrd="4" destOrd="0" presId="urn:microsoft.com/office/officeart/2005/8/layout/hProcess9"/>
    <dgm:cxn modelId="{DCFEF2C4-17F7-4137-A363-894FF6C8FCB6}" type="presParOf" srcId="{BAC0D03F-2F25-4B37-B955-FC295034C056}" destId="{1D4BFDCF-B64B-41C2-BA63-C6B2344F1904}" srcOrd="5" destOrd="0" presId="urn:microsoft.com/office/officeart/2005/8/layout/hProcess9"/>
    <dgm:cxn modelId="{002A722C-94D3-4C95-A9C5-4BBBE0FC2B17}" type="presParOf" srcId="{BAC0D03F-2F25-4B37-B955-FC295034C056}" destId="{69DB1794-8269-4D68-BA14-A47323186B5D}" srcOrd="6" destOrd="0" presId="urn:microsoft.com/office/officeart/2005/8/layout/hProcess9"/>
    <dgm:cxn modelId="{933BF735-2B9F-4F22-B9E5-E9E5ADCF8E25}" type="presParOf" srcId="{BAC0D03F-2F25-4B37-B955-FC295034C056}" destId="{44ADD7CA-83EB-433B-9D98-96DA7EC4DB92}" srcOrd="7" destOrd="0" presId="urn:microsoft.com/office/officeart/2005/8/layout/hProcess9"/>
    <dgm:cxn modelId="{5E3EE4B6-7F9C-431E-BA19-49A6EC963C6E}" type="presParOf" srcId="{BAC0D03F-2F25-4B37-B955-FC295034C056}" destId="{9917AF79-E15D-405E-B7F8-6A99F10468C1}" srcOrd="8" destOrd="0" presId="urn:microsoft.com/office/officeart/2005/8/layout/hProcess9"/>
    <dgm:cxn modelId="{BCA00630-804D-474B-AF7B-4A0CCF16D804}" type="presParOf" srcId="{BAC0D03F-2F25-4B37-B955-FC295034C056}" destId="{EB63DB45-D334-409D-829C-447737C2EBD8}" srcOrd="9" destOrd="0" presId="urn:microsoft.com/office/officeart/2005/8/layout/hProcess9"/>
    <dgm:cxn modelId="{2E1E4ADE-A066-4C7F-9D18-D375AF6F0B3F}" type="presParOf" srcId="{BAC0D03F-2F25-4B37-B955-FC295034C056}" destId="{18E10A18-B6A1-4656-B04C-96ABF5833C68}" srcOrd="10" destOrd="0" presId="urn:microsoft.com/office/officeart/2005/8/layout/hProcess9"/>
    <dgm:cxn modelId="{8A0C61E1-5B7F-424A-9578-E303BCD92FAD}" type="presParOf" srcId="{BAC0D03F-2F25-4B37-B955-FC295034C056}" destId="{1621D91C-E308-4945-B28D-05C1FB5BF101}" srcOrd="11" destOrd="0" presId="urn:microsoft.com/office/officeart/2005/8/layout/hProcess9"/>
    <dgm:cxn modelId="{97AA0A38-CE0C-4756-AA81-21245DF58B88}" type="presParOf" srcId="{BAC0D03F-2F25-4B37-B955-FC295034C056}" destId="{EDDC229A-5C09-4595-97E4-7C37DAF90802}" srcOrd="12" destOrd="0" presId="urn:microsoft.com/office/officeart/2005/8/layout/hProcess9"/>
    <dgm:cxn modelId="{18FD7B68-B5A6-4A50-ABA5-63C23FC76912}" type="presParOf" srcId="{BAC0D03F-2F25-4B37-B955-FC295034C056}" destId="{3E175540-6E14-411B-8573-758A8CC519C6}" srcOrd="13" destOrd="0" presId="urn:microsoft.com/office/officeart/2005/8/layout/hProcess9"/>
    <dgm:cxn modelId="{A685A1E5-C61B-4DF6-B8B1-3FC78F0A4B68}" type="presParOf" srcId="{BAC0D03F-2F25-4B37-B955-FC295034C056}" destId="{E3F5EC79-2216-42E0-9855-663E4F7806B6}" srcOrd="1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E2B37B-927D-487C-9A1C-8115D77AFF2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BA6956D4-990E-405B-9449-A2C0D37908EF}">
      <dgm:prSet phldrT="[Text]"/>
      <dgm:spPr/>
      <dgm:t>
        <a:bodyPr/>
        <a:lstStyle/>
        <a:p>
          <a:pPr algn="ctr"/>
          <a:r>
            <a:rPr lang="de-DE" dirty="0" smtClean="0"/>
            <a:t>PCB</a:t>
          </a:r>
          <a:endParaRPr lang="de-DE" dirty="0"/>
        </a:p>
      </dgm:t>
    </dgm:pt>
    <dgm:pt modelId="{83CE52D0-8DC3-4602-8C41-9ECE004F4280}" type="parTrans" cxnId="{35E750DA-2A19-4F2F-987C-D37F2F0B42B2}">
      <dgm:prSet/>
      <dgm:spPr/>
      <dgm:t>
        <a:bodyPr/>
        <a:lstStyle/>
        <a:p>
          <a:endParaRPr lang="de-DE"/>
        </a:p>
      </dgm:t>
    </dgm:pt>
    <dgm:pt modelId="{A875B341-3F8F-4DC2-83FA-8CD7CBF70C20}" type="sibTrans" cxnId="{35E750DA-2A19-4F2F-987C-D37F2F0B42B2}">
      <dgm:prSet/>
      <dgm:spPr/>
      <dgm:t>
        <a:bodyPr/>
        <a:lstStyle/>
        <a:p>
          <a:endParaRPr lang="de-DE"/>
        </a:p>
      </dgm:t>
    </dgm:pt>
    <dgm:pt modelId="{B5537601-2BC3-4130-801C-CE24009A6E6E}">
      <dgm:prSet phldrT="[Text]"/>
      <dgm:spPr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</dgm:spPr>
      <dgm:t>
        <a:bodyPr/>
        <a:lstStyle/>
        <a:p>
          <a:pPr algn="ctr"/>
          <a:r>
            <a:rPr lang="de-DE" dirty="0" err="1" smtClean="0"/>
            <a:t>Housing</a:t>
          </a:r>
          <a:endParaRPr lang="de-DE" dirty="0"/>
        </a:p>
      </dgm:t>
    </dgm:pt>
    <dgm:pt modelId="{CDBEAD96-F73C-41BA-ADD4-658E43695B26}" type="parTrans" cxnId="{5535A20C-CC7C-4849-96F0-CB95857D8012}">
      <dgm:prSet/>
      <dgm:spPr/>
      <dgm:t>
        <a:bodyPr/>
        <a:lstStyle/>
        <a:p>
          <a:endParaRPr lang="de-DE"/>
        </a:p>
      </dgm:t>
    </dgm:pt>
    <dgm:pt modelId="{58D64B73-FB75-468C-93EC-6822591A76DE}" type="sibTrans" cxnId="{5535A20C-CC7C-4849-96F0-CB95857D8012}">
      <dgm:prSet/>
      <dgm:spPr/>
      <dgm:t>
        <a:bodyPr/>
        <a:lstStyle/>
        <a:p>
          <a:endParaRPr lang="de-DE"/>
        </a:p>
      </dgm:t>
    </dgm:pt>
    <dgm:pt modelId="{28255120-D8A4-4111-8411-FA7505319096}">
      <dgm:prSet phldrT="[Text]"/>
      <dgm:spPr/>
      <dgm:t>
        <a:bodyPr/>
        <a:lstStyle/>
        <a:p>
          <a:pPr algn="ctr"/>
          <a:r>
            <a:rPr lang="de-DE" dirty="0" err="1" smtClean="0"/>
            <a:t>Others</a:t>
          </a:r>
          <a:endParaRPr lang="de-DE" dirty="0"/>
        </a:p>
      </dgm:t>
    </dgm:pt>
    <dgm:pt modelId="{6B65260C-DCED-4F2D-967D-47E1A0C88C32}" type="parTrans" cxnId="{095C4209-D1F9-4B56-8489-15278A4C8634}">
      <dgm:prSet/>
      <dgm:spPr/>
      <dgm:t>
        <a:bodyPr/>
        <a:lstStyle/>
        <a:p>
          <a:endParaRPr lang="de-DE"/>
        </a:p>
      </dgm:t>
    </dgm:pt>
    <dgm:pt modelId="{5ED2721D-13FB-4BE6-BFA6-48F85AC4E83E}" type="sibTrans" cxnId="{095C4209-D1F9-4B56-8489-15278A4C8634}">
      <dgm:prSet/>
      <dgm:spPr/>
      <dgm:t>
        <a:bodyPr/>
        <a:lstStyle/>
        <a:p>
          <a:endParaRPr lang="de-DE"/>
        </a:p>
      </dgm:t>
    </dgm:pt>
    <dgm:pt modelId="{B1D34FE3-A9A4-4893-979A-4761EAE470B3}">
      <dgm:prSet phldrT="[Text]"/>
      <dgm:spPr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</dgm:spPr>
      <dgm:t>
        <a:bodyPr/>
        <a:lstStyle/>
        <a:p>
          <a:pPr algn="ctr"/>
          <a:r>
            <a:rPr lang="de-DE" dirty="0" smtClean="0"/>
            <a:t>Transformer</a:t>
          </a:r>
          <a:endParaRPr lang="de-DE" dirty="0"/>
        </a:p>
      </dgm:t>
    </dgm:pt>
    <dgm:pt modelId="{0C038529-98C3-4BEC-BBCD-DC1C5C183772}" type="parTrans" cxnId="{E70E35A7-FCC5-4E1E-94D1-6CC928A34549}">
      <dgm:prSet/>
      <dgm:spPr/>
      <dgm:t>
        <a:bodyPr/>
        <a:lstStyle/>
        <a:p>
          <a:endParaRPr lang="de-DE"/>
        </a:p>
      </dgm:t>
    </dgm:pt>
    <dgm:pt modelId="{8EC70558-D599-4381-9918-78E91A27A000}" type="sibTrans" cxnId="{E70E35A7-FCC5-4E1E-94D1-6CC928A34549}">
      <dgm:prSet/>
      <dgm:spPr/>
      <dgm:t>
        <a:bodyPr/>
        <a:lstStyle/>
        <a:p>
          <a:endParaRPr lang="de-DE"/>
        </a:p>
      </dgm:t>
    </dgm:pt>
    <dgm:pt modelId="{C1D70C00-2CF7-496D-8E7F-39C115354095}">
      <dgm:prSet phldrT="[Text]"/>
      <dgm:spPr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</dgm:spPr>
      <dgm:t>
        <a:bodyPr/>
        <a:lstStyle/>
        <a:p>
          <a:pPr algn="ctr"/>
          <a:r>
            <a:rPr lang="de-DE" dirty="0" smtClean="0"/>
            <a:t>Cable</a:t>
          </a:r>
          <a:endParaRPr lang="de-DE" dirty="0"/>
        </a:p>
      </dgm:t>
    </dgm:pt>
    <dgm:pt modelId="{F3110BC3-B187-4D62-8DD0-65A08828322F}" type="parTrans" cxnId="{599078B3-4453-4B55-A004-3BBEED9F399F}">
      <dgm:prSet/>
      <dgm:spPr/>
      <dgm:t>
        <a:bodyPr/>
        <a:lstStyle/>
        <a:p>
          <a:endParaRPr lang="de-DE"/>
        </a:p>
      </dgm:t>
    </dgm:pt>
    <dgm:pt modelId="{DD1F4D4D-14AD-4800-BE44-E66D5C5B12A3}" type="sibTrans" cxnId="{599078B3-4453-4B55-A004-3BBEED9F399F}">
      <dgm:prSet/>
      <dgm:spPr/>
      <dgm:t>
        <a:bodyPr/>
        <a:lstStyle/>
        <a:p>
          <a:endParaRPr lang="de-DE"/>
        </a:p>
      </dgm:t>
    </dgm:pt>
    <dgm:pt modelId="{BD969774-2C89-46D9-BB17-673AC62E2829}" type="pres">
      <dgm:prSet presAssocID="{C8E2B37B-927D-487C-9A1C-8115D77AFF2A}" presName="linearFlow" presStyleCnt="0">
        <dgm:presLayoutVars>
          <dgm:dir/>
          <dgm:resizeHandles val="exact"/>
        </dgm:presLayoutVars>
      </dgm:prSet>
      <dgm:spPr/>
    </dgm:pt>
    <dgm:pt modelId="{41347C25-1982-4468-92E9-BEFA4A1D825C}" type="pres">
      <dgm:prSet presAssocID="{BA6956D4-990E-405B-9449-A2C0D37908EF}" presName="composite" presStyleCnt="0"/>
      <dgm:spPr/>
    </dgm:pt>
    <dgm:pt modelId="{D1DFA88C-6F4E-458E-9F88-4AE04E52527A}" type="pres">
      <dgm:prSet presAssocID="{BA6956D4-990E-405B-9449-A2C0D37908EF}" presName="imgShp" presStyleLbl="fgImgPlace1" presStyleIdx="0" presStyleCnt="5"/>
      <dgm:spPr>
        <a:solidFill>
          <a:schemeClr val="accent2"/>
        </a:solidFill>
      </dgm:spPr>
    </dgm:pt>
    <dgm:pt modelId="{4F191263-A220-436B-B1B9-33F07D43F4C8}" type="pres">
      <dgm:prSet presAssocID="{BA6956D4-990E-405B-9449-A2C0D37908E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7767280-710A-42D6-ABD3-2929FDFE6286}" type="pres">
      <dgm:prSet presAssocID="{A875B341-3F8F-4DC2-83FA-8CD7CBF70C20}" presName="spacing" presStyleCnt="0"/>
      <dgm:spPr/>
    </dgm:pt>
    <dgm:pt modelId="{AEF066EF-CD16-4FDA-A618-343E75171576}" type="pres">
      <dgm:prSet presAssocID="{B1D34FE3-A9A4-4893-979A-4761EAE470B3}" presName="composite" presStyleCnt="0"/>
      <dgm:spPr/>
    </dgm:pt>
    <dgm:pt modelId="{602A2E9E-B826-4DFD-AD0E-23B618D20791}" type="pres">
      <dgm:prSet presAssocID="{B1D34FE3-A9A4-4893-979A-4761EAE470B3}" presName="imgShp" presStyleLbl="fgImgPlace1" presStyleIdx="1" presStyleCnt="5"/>
      <dgm:spPr>
        <a:solidFill>
          <a:schemeClr val="accent2"/>
        </a:solidFill>
      </dgm:spPr>
    </dgm:pt>
    <dgm:pt modelId="{823ED64C-1740-48B2-9512-97F0D3619D7F}" type="pres">
      <dgm:prSet presAssocID="{B1D34FE3-A9A4-4893-979A-4761EAE470B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60E456F-C8E3-4B34-BA3B-220D243AFD7C}" type="pres">
      <dgm:prSet presAssocID="{8EC70558-D599-4381-9918-78E91A27A000}" presName="spacing" presStyleCnt="0"/>
      <dgm:spPr/>
    </dgm:pt>
    <dgm:pt modelId="{E12D6D3E-F487-4A54-B498-846C2016EB9E}" type="pres">
      <dgm:prSet presAssocID="{C1D70C00-2CF7-496D-8E7F-39C115354095}" presName="composite" presStyleCnt="0"/>
      <dgm:spPr/>
    </dgm:pt>
    <dgm:pt modelId="{99D3CC61-EA0D-48DC-A9CC-7EE4367F0598}" type="pres">
      <dgm:prSet presAssocID="{C1D70C00-2CF7-496D-8E7F-39C115354095}" presName="imgShp" presStyleLbl="fgImgPlace1" presStyleIdx="2" presStyleCnt="5"/>
      <dgm:spPr>
        <a:solidFill>
          <a:schemeClr val="accent2"/>
        </a:solidFill>
      </dgm:spPr>
    </dgm:pt>
    <dgm:pt modelId="{7F571988-BE74-4CEA-BD9C-CB26D5B1783B}" type="pres">
      <dgm:prSet presAssocID="{C1D70C00-2CF7-496D-8E7F-39C115354095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3AF7076-7F2A-4428-A58B-23D156D346ED}" type="pres">
      <dgm:prSet presAssocID="{DD1F4D4D-14AD-4800-BE44-E66D5C5B12A3}" presName="spacing" presStyleCnt="0"/>
      <dgm:spPr/>
    </dgm:pt>
    <dgm:pt modelId="{0BE23C7E-7B8D-4C08-9193-9FE90B49404C}" type="pres">
      <dgm:prSet presAssocID="{B5537601-2BC3-4130-801C-CE24009A6E6E}" presName="composite" presStyleCnt="0"/>
      <dgm:spPr/>
    </dgm:pt>
    <dgm:pt modelId="{EA5BA8DF-9E2F-4F51-AA41-1931886FDC20}" type="pres">
      <dgm:prSet presAssocID="{B5537601-2BC3-4130-801C-CE24009A6E6E}" presName="imgShp" presStyleLbl="fgImgPlace1" presStyleIdx="3" presStyleCnt="5"/>
      <dgm:spPr>
        <a:solidFill>
          <a:schemeClr val="accent2"/>
        </a:solidFill>
      </dgm:spPr>
    </dgm:pt>
    <dgm:pt modelId="{92B097AC-8AAE-48DC-BE8D-A6A587E4A25E}" type="pres">
      <dgm:prSet presAssocID="{B5537601-2BC3-4130-801C-CE24009A6E6E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2C25D3F-9C36-4CFA-BD19-F76711E080A6}" type="pres">
      <dgm:prSet presAssocID="{58D64B73-FB75-468C-93EC-6822591A76DE}" presName="spacing" presStyleCnt="0"/>
      <dgm:spPr/>
    </dgm:pt>
    <dgm:pt modelId="{1CA98288-F84A-4BDB-A717-D1C1A2B4436C}" type="pres">
      <dgm:prSet presAssocID="{28255120-D8A4-4111-8411-FA7505319096}" presName="composite" presStyleCnt="0"/>
      <dgm:spPr/>
    </dgm:pt>
    <dgm:pt modelId="{F1174FCF-0B2B-498D-BE48-18C4CF76DC89}" type="pres">
      <dgm:prSet presAssocID="{28255120-D8A4-4111-8411-FA7505319096}" presName="imgShp" presStyleLbl="fgImgPlace1" presStyleIdx="4" presStyleCnt="5"/>
      <dgm:spPr>
        <a:solidFill>
          <a:schemeClr val="accent2"/>
        </a:solidFill>
      </dgm:spPr>
    </dgm:pt>
    <dgm:pt modelId="{52050B35-D74C-412F-AD30-311DD8289718}" type="pres">
      <dgm:prSet presAssocID="{28255120-D8A4-4111-8411-FA7505319096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FA44835-F09E-4881-AA51-C07F42494CA5}" type="presOf" srcId="{B1D34FE3-A9A4-4893-979A-4761EAE470B3}" destId="{823ED64C-1740-48B2-9512-97F0D3619D7F}" srcOrd="0" destOrd="0" presId="urn:microsoft.com/office/officeart/2005/8/layout/vList3"/>
    <dgm:cxn modelId="{C7753D97-41AC-4C8C-A1DE-33912C4CA55D}" type="presOf" srcId="{C1D70C00-2CF7-496D-8E7F-39C115354095}" destId="{7F571988-BE74-4CEA-BD9C-CB26D5B1783B}" srcOrd="0" destOrd="0" presId="urn:microsoft.com/office/officeart/2005/8/layout/vList3"/>
    <dgm:cxn modelId="{CE77B6C1-ED1E-4F82-B391-78D3DCDA9843}" type="presOf" srcId="{B5537601-2BC3-4130-801C-CE24009A6E6E}" destId="{92B097AC-8AAE-48DC-BE8D-A6A587E4A25E}" srcOrd="0" destOrd="0" presId="urn:microsoft.com/office/officeart/2005/8/layout/vList3"/>
    <dgm:cxn modelId="{E70E35A7-FCC5-4E1E-94D1-6CC928A34549}" srcId="{C8E2B37B-927D-487C-9A1C-8115D77AFF2A}" destId="{B1D34FE3-A9A4-4893-979A-4761EAE470B3}" srcOrd="1" destOrd="0" parTransId="{0C038529-98C3-4BEC-BBCD-DC1C5C183772}" sibTransId="{8EC70558-D599-4381-9918-78E91A27A000}"/>
    <dgm:cxn modelId="{421BDB0D-4062-48E0-80AE-6621356FE4EB}" type="presOf" srcId="{BA6956D4-990E-405B-9449-A2C0D37908EF}" destId="{4F191263-A220-436B-B1B9-33F07D43F4C8}" srcOrd="0" destOrd="0" presId="urn:microsoft.com/office/officeart/2005/8/layout/vList3"/>
    <dgm:cxn modelId="{35E750DA-2A19-4F2F-987C-D37F2F0B42B2}" srcId="{C8E2B37B-927D-487C-9A1C-8115D77AFF2A}" destId="{BA6956D4-990E-405B-9449-A2C0D37908EF}" srcOrd="0" destOrd="0" parTransId="{83CE52D0-8DC3-4602-8C41-9ECE004F4280}" sibTransId="{A875B341-3F8F-4DC2-83FA-8CD7CBF70C20}"/>
    <dgm:cxn modelId="{5535A20C-CC7C-4849-96F0-CB95857D8012}" srcId="{C8E2B37B-927D-487C-9A1C-8115D77AFF2A}" destId="{B5537601-2BC3-4130-801C-CE24009A6E6E}" srcOrd="3" destOrd="0" parTransId="{CDBEAD96-F73C-41BA-ADD4-658E43695B26}" sibTransId="{58D64B73-FB75-468C-93EC-6822591A76DE}"/>
    <dgm:cxn modelId="{5CEC1B67-2EE9-4F3A-8CE8-05DC1D88D761}" type="presOf" srcId="{28255120-D8A4-4111-8411-FA7505319096}" destId="{52050B35-D74C-412F-AD30-311DD8289718}" srcOrd="0" destOrd="0" presId="urn:microsoft.com/office/officeart/2005/8/layout/vList3"/>
    <dgm:cxn modelId="{49362FAB-097C-4D53-8B97-BD78D801B8C8}" type="presOf" srcId="{C8E2B37B-927D-487C-9A1C-8115D77AFF2A}" destId="{BD969774-2C89-46D9-BB17-673AC62E2829}" srcOrd="0" destOrd="0" presId="urn:microsoft.com/office/officeart/2005/8/layout/vList3"/>
    <dgm:cxn modelId="{095C4209-D1F9-4B56-8489-15278A4C8634}" srcId="{C8E2B37B-927D-487C-9A1C-8115D77AFF2A}" destId="{28255120-D8A4-4111-8411-FA7505319096}" srcOrd="4" destOrd="0" parTransId="{6B65260C-DCED-4F2D-967D-47E1A0C88C32}" sibTransId="{5ED2721D-13FB-4BE6-BFA6-48F85AC4E83E}"/>
    <dgm:cxn modelId="{599078B3-4453-4B55-A004-3BBEED9F399F}" srcId="{C8E2B37B-927D-487C-9A1C-8115D77AFF2A}" destId="{C1D70C00-2CF7-496D-8E7F-39C115354095}" srcOrd="2" destOrd="0" parTransId="{F3110BC3-B187-4D62-8DD0-65A08828322F}" sibTransId="{DD1F4D4D-14AD-4800-BE44-E66D5C5B12A3}"/>
    <dgm:cxn modelId="{A9B1A29C-3749-4BCC-9844-7C0D19D1CF5D}" type="presParOf" srcId="{BD969774-2C89-46D9-BB17-673AC62E2829}" destId="{41347C25-1982-4468-92E9-BEFA4A1D825C}" srcOrd="0" destOrd="0" presId="urn:microsoft.com/office/officeart/2005/8/layout/vList3"/>
    <dgm:cxn modelId="{709EDDC2-A489-44A4-9A95-C56CF835C8DC}" type="presParOf" srcId="{41347C25-1982-4468-92E9-BEFA4A1D825C}" destId="{D1DFA88C-6F4E-458E-9F88-4AE04E52527A}" srcOrd="0" destOrd="0" presId="urn:microsoft.com/office/officeart/2005/8/layout/vList3"/>
    <dgm:cxn modelId="{90C95A89-309F-45D9-97AE-AB22195F156D}" type="presParOf" srcId="{41347C25-1982-4468-92E9-BEFA4A1D825C}" destId="{4F191263-A220-436B-B1B9-33F07D43F4C8}" srcOrd="1" destOrd="0" presId="urn:microsoft.com/office/officeart/2005/8/layout/vList3"/>
    <dgm:cxn modelId="{D12CBC82-3AC5-437C-A229-E234EF3B1B9E}" type="presParOf" srcId="{BD969774-2C89-46D9-BB17-673AC62E2829}" destId="{37767280-710A-42D6-ABD3-2929FDFE6286}" srcOrd="1" destOrd="0" presId="urn:microsoft.com/office/officeart/2005/8/layout/vList3"/>
    <dgm:cxn modelId="{1ABFDFC9-0AAE-4620-99B7-6B44AFF850F1}" type="presParOf" srcId="{BD969774-2C89-46D9-BB17-673AC62E2829}" destId="{AEF066EF-CD16-4FDA-A618-343E75171576}" srcOrd="2" destOrd="0" presId="urn:microsoft.com/office/officeart/2005/8/layout/vList3"/>
    <dgm:cxn modelId="{70E7B618-B19D-4628-B4F5-6711041CB363}" type="presParOf" srcId="{AEF066EF-CD16-4FDA-A618-343E75171576}" destId="{602A2E9E-B826-4DFD-AD0E-23B618D20791}" srcOrd="0" destOrd="0" presId="urn:microsoft.com/office/officeart/2005/8/layout/vList3"/>
    <dgm:cxn modelId="{DA1125DE-51B1-4D4F-B0FD-8F5879759D60}" type="presParOf" srcId="{AEF066EF-CD16-4FDA-A618-343E75171576}" destId="{823ED64C-1740-48B2-9512-97F0D3619D7F}" srcOrd="1" destOrd="0" presId="urn:microsoft.com/office/officeart/2005/8/layout/vList3"/>
    <dgm:cxn modelId="{3DD504C1-0FFA-48DC-A337-D3855345A530}" type="presParOf" srcId="{BD969774-2C89-46D9-BB17-673AC62E2829}" destId="{C60E456F-C8E3-4B34-BA3B-220D243AFD7C}" srcOrd="3" destOrd="0" presId="urn:microsoft.com/office/officeart/2005/8/layout/vList3"/>
    <dgm:cxn modelId="{FDA70795-8C92-4740-9ED3-8BA6F05050F0}" type="presParOf" srcId="{BD969774-2C89-46D9-BB17-673AC62E2829}" destId="{E12D6D3E-F487-4A54-B498-846C2016EB9E}" srcOrd="4" destOrd="0" presId="urn:microsoft.com/office/officeart/2005/8/layout/vList3"/>
    <dgm:cxn modelId="{320333E1-0ED9-40F4-B8C7-CCB1328CC7AF}" type="presParOf" srcId="{E12D6D3E-F487-4A54-B498-846C2016EB9E}" destId="{99D3CC61-EA0D-48DC-A9CC-7EE4367F0598}" srcOrd="0" destOrd="0" presId="urn:microsoft.com/office/officeart/2005/8/layout/vList3"/>
    <dgm:cxn modelId="{0FFB7892-9B09-4E1B-AB0B-A758FF957919}" type="presParOf" srcId="{E12D6D3E-F487-4A54-B498-846C2016EB9E}" destId="{7F571988-BE74-4CEA-BD9C-CB26D5B1783B}" srcOrd="1" destOrd="0" presId="urn:microsoft.com/office/officeart/2005/8/layout/vList3"/>
    <dgm:cxn modelId="{F5BEC4B6-45B3-4B9A-AEEB-98F7B89E0F10}" type="presParOf" srcId="{BD969774-2C89-46D9-BB17-673AC62E2829}" destId="{53AF7076-7F2A-4428-A58B-23D156D346ED}" srcOrd="5" destOrd="0" presId="urn:microsoft.com/office/officeart/2005/8/layout/vList3"/>
    <dgm:cxn modelId="{3E014467-DFC4-4C59-86DF-51543EF5F30D}" type="presParOf" srcId="{BD969774-2C89-46D9-BB17-673AC62E2829}" destId="{0BE23C7E-7B8D-4C08-9193-9FE90B49404C}" srcOrd="6" destOrd="0" presId="urn:microsoft.com/office/officeart/2005/8/layout/vList3"/>
    <dgm:cxn modelId="{9F047D36-1470-4F01-8053-D857A11C33A1}" type="presParOf" srcId="{0BE23C7E-7B8D-4C08-9193-9FE90B49404C}" destId="{EA5BA8DF-9E2F-4F51-AA41-1931886FDC20}" srcOrd="0" destOrd="0" presId="urn:microsoft.com/office/officeart/2005/8/layout/vList3"/>
    <dgm:cxn modelId="{302A9637-BCF3-4CBB-9294-F2EB26752270}" type="presParOf" srcId="{0BE23C7E-7B8D-4C08-9193-9FE90B49404C}" destId="{92B097AC-8AAE-48DC-BE8D-A6A587E4A25E}" srcOrd="1" destOrd="0" presId="urn:microsoft.com/office/officeart/2005/8/layout/vList3"/>
    <dgm:cxn modelId="{FC3FBFA8-44BB-4E8F-8CB3-DF10EFB97C78}" type="presParOf" srcId="{BD969774-2C89-46D9-BB17-673AC62E2829}" destId="{B2C25D3F-9C36-4CFA-BD19-F76711E080A6}" srcOrd="7" destOrd="0" presId="urn:microsoft.com/office/officeart/2005/8/layout/vList3"/>
    <dgm:cxn modelId="{D8ABE240-59CE-4631-835F-9ADC161E8805}" type="presParOf" srcId="{BD969774-2C89-46D9-BB17-673AC62E2829}" destId="{1CA98288-F84A-4BDB-A717-D1C1A2B4436C}" srcOrd="8" destOrd="0" presId="urn:microsoft.com/office/officeart/2005/8/layout/vList3"/>
    <dgm:cxn modelId="{A257B362-E335-47A1-8DF8-476C6A6666BB}" type="presParOf" srcId="{1CA98288-F84A-4BDB-A717-D1C1A2B4436C}" destId="{F1174FCF-0B2B-498D-BE48-18C4CF76DC89}" srcOrd="0" destOrd="0" presId="urn:microsoft.com/office/officeart/2005/8/layout/vList3"/>
    <dgm:cxn modelId="{0FDE5346-1243-4146-8183-AB95849429C1}" type="presParOf" srcId="{1CA98288-F84A-4BDB-A717-D1C1A2B4436C}" destId="{52050B35-D74C-412F-AD30-311DD82897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9CCCB-801E-40C6-8CE4-958942430C4F}">
      <dsp:nvSpPr>
        <dsp:cNvPr id="0" name=""/>
        <dsp:cNvSpPr/>
      </dsp:nvSpPr>
      <dsp:spPr>
        <a:xfrm>
          <a:off x="805542" y="0"/>
          <a:ext cx="9129486" cy="1683613"/>
        </a:xfrm>
        <a:prstGeom prst="rightArrow">
          <a:avLst/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FC221-A3F4-4B5A-B069-F310B878DDBA}">
      <dsp:nvSpPr>
        <dsp:cNvPr id="0" name=""/>
        <dsp:cNvSpPr/>
      </dsp:nvSpPr>
      <dsp:spPr>
        <a:xfrm>
          <a:off x="5244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Sourcing</a:t>
          </a:r>
          <a:endParaRPr lang="de-DE" sz="1300" kern="1200" dirty="0"/>
        </a:p>
      </dsp:txBody>
      <dsp:txXfrm>
        <a:off x="5244" y="505083"/>
        <a:ext cx="1189827" cy="673445"/>
      </dsp:txXfrm>
    </dsp:sp>
    <dsp:sp modelId="{E00E9E5A-39B8-4786-91F4-AD633954C406}">
      <dsp:nvSpPr>
        <dsp:cNvPr id="0" name=""/>
        <dsp:cNvSpPr/>
      </dsp:nvSpPr>
      <dsp:spPr>
        <a:xfrm>
          <a:off x="1368138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THT</a:t>
          </a:r>
          <a:endParaRPr lang="de-DE" sz="1300" kern="1200" dirty="0"/>
        </a:p>
      </dsp:txBody>
      <dsp:txXfrm>
        <a:off x="1368138" y="505083"/>
        <a:ext cx="1189827" cy="673445"/>
      </dsp:txXfrm>
    </dsp:sp>
    <dsp:sp modelId="{C6D353FC-DE90-442E-B7C9-708CE16298D3}">
      <dsp:nvSpPr>
        <dsp:cNvPr id="0" name=""/>
        <dsp:cNvSpPr/>
      </dsp:nvSpPr>
      <dsp:spPr>
        <a:xfrm>
          <a:off x="2731031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SMT</a:t>
          </a:r>
          <a:endParaRPr lang="de-DE" sz="1300" kern="1200" dirty="0"/>
        </a:p>
      </dsp:txBody>
      <dsp:txXfrm>
        <a:off x="2731031" y="505083"/>
        <a:ext cx="1189827" cy="673445"/>
      </dsp:txXfrm>
    </dsp:sp>
    <dsp:sp modelId="{69DB1794-8269-4D68-BA14-A47323186B5D}">
      <dsp:nvSpPr>
        <dsp:cNvPr id="0" name=""/>
        <dsp:cNvSpPr/>
      </dsp:nvSpPr>
      <dsp:spPr>
        <a:xfrm>
          <a:off x="4093925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Manual </a:t>
          </a:r>
          <a:r>
            <a:rPr lang="de-DE" sz="1300" kern="1200" dirty="0" err="1" smtClean="0"/>
            <a:t>assembly</a:t>
          </a:r>
          <a:endParaRPr lang="de-DE" sz="1300" kern="1200" dirty="0"/>
        </a:p>
      </dsp:txBody>
      <dsp:txXfrm>
        <a:off x="4093925" y="505083"/>
        <a:ext cx="1189827" cy="673445"/>
      </dsp:txXfrm>
    </dsp:sp>
    <dsp:sp modelId="{9917AF79-E15D-405E-B7F8-6A99F10468C1}">
      <dsp:nvSpPr>
        <dsp:cNvPr id="0" name=""/>
        <dsp:cNvSpPr/>
      </dsp:nvSpPr>
      <dsp:spPr>
        <a:xfrm>
          <a:off x="5456818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Wave </a:t>
          </a:r>
          <a:br>
            <a:rPr lang="de-DE" sz="1300" kern="1200" dirty="0" smtClean="0"/>
          </a:br>
          <a:r>
            <a:rPr lang="de-DE" sz="1300" kern="1200" dirty="0" err="1" smtClean="0"/>
            <a:t>soldering</a:t>
          </a:r>
          <a:endParaRPr lang="de-DE" sz="1300" kern="1200" dirty="0"/>
        </a:p>
      </dsp:txBody>
      <dsp:txXfrm>
        <a:off x="5456818" y="505083"/>
        <a:ext cx="1189827" cy="673445"/>
      </dsp:txXfrm>
    </dsp:sp>
    <dsp:sp modelId="{18E10A18-B6A1-4656-B04C-96ABF5833C68}">
      <dsp:nvSpPr>
        <dsp:cNvPr id="0" name=""/>
        <dsp:cNvSpPr/>
      </dsp:nvSpPr>
      <dsp:spPr>
        <a:xfrm>
          <a:off x="6819712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In-</a:t>
          </a:r>
          <a:r>
            <a:rPr lang="de-DE" sz="1300" kern="1200" dirty="0" err="1" smtClean="0"/>
            <a:t>circuit</a:t>
          </a:r>
          <a:r>
            <a:rPr lang="de-DE" sz="1300" kern="1200" dirty="0" smtClean="0"/>
            <a:t> </a:t>
          </a:r>
          <a:br>
            <a:rPr lang="de-DE" sz="1300" kern="1200" dirty="0" smtClean="0"/>
          </a:br>
          <a:r>
            <a:rPr lang="de-DE" sz="1300" kern="1200" dirty="0" err="1" smtClean="0"/>
            <a:t>test</a:t>
          </a:r>
          <a:endParaRPr lang="de-DE" sz="1300" kern="1200" dirty="0"/>
        </a:p>
      </dsp:txBody>
      <dsp:txXfrm>
        <a:off x="6819712" y="505083"/>
        <a:ext cx="1189827" cy="673445"/>
      </dsp:txXfrm>
    </dsp:sp>
    <dsp:sp modelId="{EDDC229A-5C09-4595-97E4-7C37DAF90802}">
      <dsp:nvSpPr>
        <dsp:cNvPr id="0" name=""/>
        <dsp:cNvSpPr/>
      </dsp:nvSpPr>
      <dsp:spPr>
        <a:xfrm>
          <a:off x="8182606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err="1" smtClean="0"/>
            <a:t>Automated</a:t>
          </a:r>
          <a:r>
            <a:rPr lang="de-DE" sz="1300" kern="1200" dirty="0" smtClean="0"/>
            <a:t> </a:t>
          </a:r>
          <a:br>
            <a:rPr lang="de-DE" sz="1300" kern="1200" dirty="0" smtClean="0"/>
          </a:br>
          <a:r>
            <a:rPr lang="de-DE" sz="1300" kern="1200" dirty="0" err="1" smtClean="0"/>
            <a:t>test</a:t>
          </a:r>
          <a:r>
            <a:rPr lang="de-DE" sz="1300" kern="1200" dirty="0" smtClean="0"/>
            <a:t> </a:t>
          </a:r>
          <a:r>
            <a:rPr lang="de-DE" sz="1300" kern="1200" dirty="0" err="1" smtClean="0"/>
            <a:t>system</a:t>
          </a:r>
          <a:endParaRPr lang="de-DE" sz="1300" kern="1200" dirty="0"/>
        </a:p>
      </dsp:txBody>
      <dsp:txXfrm>
        <a:off x="8182606" y="505083"/>
        <a:ext cx="1189827" cy="673445"/>
      </dsp:txXfrm>
    </dsp:sp>
    <dsp:sp modelId="{E3F5EC79-2216-42E0-9855-663E4F7806B6}">
      <dsp:nvSpPr>
        <dsp:cNvPr id="0" name=""/>
        <dsp:cNvSpPr/>
      </dsp:nvSpPr>
      <dsp:spPr>
        <a:xfrm>
          <a:off x="9545499" y="505083"/>
          <a:ext cx="1189827" cy="673445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 smtClean="0"/>
            <a:t>Final </a:t>
          </a:r>
          <a:r>
            <a:rPr lang="de-DE" sz="1300" kern="1200" dirty="0" err="1" smtClean="0"/>
            <a:t>assembly</a:t>
          </a:r>
          <a:r>
            <a:rPr lang="de-DE" sz="1300" kern="1200" dirty="0" smtClean="0"/>
            <a:t> &amp; </a:t>
          </a:r>
          <a:r>
            <a:rPr lang="de-DE" sz="1300" kern="1200" dirty="0" err="1" smtClean="0"/>
            <a:t>test</a:t>
          </a:r>
          <a:endParaRPr lang="de-DE" sz="1300" kern="1200" dirty="0"/>
        </a:p>
      </dsp:txBody>
      <dsp:txXfrm>
        <a:off x="9545499" y="505083"/>
        <a:ext cx="1189827" cy="673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191263-A220-436B-B1B9-33F07D43F4C8}">
      <dsp:nvSpPr>
        <dsp:cNvPr id="0" name=""/>
        <dsp:cNvSpPr/>
      </dsp:nvSpPr>
      <dsp:spPr>
        <a:xfrm rot="10800000">
          <a:off x="725150" y="1311"/>
          <a:ext cx="2500466" cy="381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PCB</a:t>
          </a:r>
          <a:endParaRPr lang="de-DE" sz="1400" kern="1200" dirty="0"/>
        </a:p>
      </dsp:txBody>
      <dsp:txXfrm rot="10800000">
        <a:off x="820483" y="1311"/>
        <a:ext cx="2405133" cy="381334"/>
      </dsp:txXfrm>
    </dsp:sp>
    <dsp:sp modelId="{D1DFA88C-6F4E-458E-9F88-4AE04E52527A}">
      <dsp:nvSpPr>
        <dsp:cNvPr id="0" name=""/>
        <dsp:cNvSpPr/>
      </dsp:nvSpPr>
      <dsp:spPr>
        <a:xfrm>
          <a:off x="534483" y="1311"/>
          <a:ext cx="381334" cy="38133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ED64C-1740-48B2-9512-97F0D3619D7F}">
      <dsp:nvSpPr>
        <dsp:cNvPr id="0" name=""/>
        <dsp:cNvSpPr/>
      </dsp:nvSpPr>
      <dsp:spPr>
        <a:xfrm rot="10800000">
          <a:off x="725150" y="496476"/>
          <a:ext cx="2500466" cy="381334"/>
        </a:xfrm>
        <a:prstGeom prst="homePlate">
          <a:avLst/>
        </a:prstGeom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Transformer</a:t>
          </a:r>
          <a:endParaRPr lang="de-DE" sz="1400" kern="1200" dirty="0"/>
        </a:p>
      </dsp:txBody>
      <dsp:txXfrm rot="10800000">
        <a:off x="820483" y="496476"/>
        <a:ext cx="2405133" cy="381334"/>
      </dsp:txXfrm>
    </dsp:sp>
    <dsp:sp modelId="{602A2E9E-B826-4DFD-AD0E-23B618D20791}">
      <dsp:nvSpPr>
        <dsp:cNvPr id="0" name=""/>
        <dsp:cNvSpPr/>
      </dsp:nvSpPr>
      <dsp:spPr>
        <a:xfrm>
          <a:off x="534483" y="496476"/>
          <a:ext cx="381334" cy="38133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71988-BE74-4CEA-BD9C-CB26D5B1783B}">
      <dsp:nvSpPr>
        <dsp:cNvPr id="0" name=""/>
        <dsp:cNvSpPr/>
      </dsp:nvSpPr>
      <dsp:spPr>
        <a:xfrm rot="10800000">
          <a:off x="725150" y="991642"/>
          <a:ext cx="2500466" cy="381334"/>
        </a:xfrm>
        <a:prstGeom prst="homePlate">
          <a:avLst/>
        </a:prstGeom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smtClean="0"/>
            <a:t>Cable</a:t>
          </a:r>
          <a:endParaRPr lang="de-DE" sz="1400" kern="1200" dirty="0"/>
        </a:p>
      </dsp:txBody>
      <dsp:txXfrm rot="10800000">
        <a:off x="820483" y="991642"/>
        <a:ext cx="2405133" cy="381334"/>
      </dsp:txXfrm>
    </dsp:sp>
    <dsp:sp modelId="{99D3CC61-EA0D-48DC-A9CC-7EE4367F0598}">
      <dsp:nvSpPr>
        <dsp:cNvPr id="0" name=""/>
        <dsp:cNvSpPr/>
      </dsp:nvSpPr>
      <dsp:spPr>
        <a:xfrm>
          <a:off x="534483" y="991642"/>
          <a:ext cx="381334" cy="38133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097AC-8AAE-48DC-BE8D-A6A587E4A25E}">
      <dsp:nvSpPr>
        <dsp:cNvPr id="0" name=""/>
        <dsp:cNvSpPr/>
      </dsp:nvSpPr>
      <dsp:spPr>
        <a:xfrm rot="10800000">
          <a:off x="725150" y="1486807"/>
          <a:ext cx="2500466" cy="381334"/>
        </a:xfrm>
        <a:prstGeom prst="homePlate">
          <a:avLst/>
        </a:prstGeom>
        <a:gradFill flip="none" rotWithShape="1">
          <a:gsLst>
            <a:gs pos="0">
              <a:schemeClr val="tx2"/>
            </a:gs>
            <a:gs pos="100000">
              <a:schemeClr val="accent5"/>
            </a:gs>
          </a:gsLst>
          <a:lin ang="81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Housing</a:t>
          </a:r>
          <a:endParaRPr lang="de-DE" sz="1400" kern="1200" dirty="0"/>
        </a:p>
      </dsp:txBody>
      <dsp:txXfrm rot="10800000">
        <a:off x="820483" y="1486807"/>
        <a:ext cx="2405133" cy="381334"/>
      </dsp:txXfrm>
    </dsp:sp>
    <dsp:sp modelId="{EA5BA8DF-9E2F-4F51-AA41-1931886FDC20}">
      <dsp:nvSpPr>
        <dsp:cNvPr id="0" name=""/>
        <dsp:cNvSpPr/>
      </dsp:nvSpPr>
      <dsp:spPr>
        <a:xfrm>
          <a:off x="534483" y="1486807"/>
          <a:ext cx="381334" cy="38133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050B35-D74C-412F-AD30-311DD8289718}">
      <dsp:nvSpPr>
        <dsp:cNvPr id="0" name=""/>
        <dsp:cNvSpPr/>
      </dsp:nvSpPr>
      <dsp:spPr>
        <a:xfrm rot="10800000">
          <a:off x="725150" y="1981973"/>
          <a:ext cx="2500466" cy="38133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15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 smtClean="0"/>
            <a:t>Others</a:t>
          </a:r>
          <a:endParaRPr lang="de-DE" sz="1400" kern="1200" dirty="0"/>
        </a:p>
      </dsp:txBody>
      <dsp:txXfrm rot="10800000">
        <a:off x="820483" y="1981973"/>
        <a:ext cx="2405133" cy="381334"/>
      </dsp:txXfrm>
    </dsp:sp>
    <dsp:sp modelId="{F1174FCF-0B2B-498D-BE48-18C4CF76DC89}">
      <dsp:nvSpPr>
        <dsp:cNvPr id="0" name=""/>
        <dsp:cNvSpPr/>
      </dsp:nvSpPr>
      <dsp:spPr>
        <a:xfrm>
          <a:off x="534483" y="1981973"/>
          <a:ext cx="381334" cy="38133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6BFAD-419A-7F41-839D-1B636C5D5A1C}" type="datetimeFigureOut">
              <a:rPr lang="de-DE" smtClean="0"/>
              <a:t>18.03.2020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1063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562" y="4783307"/>
            <a:ext cx="544449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6B6F2-CE04-E848-8C3D-18B2BDCBCE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534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INTR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ieren 22">
            <a:extLst>
              <a:ext uri="{FF2B5EF4-FFF2-40B4-BE49-F238E27FC236}">
                <a16:creationId xmlns="" xmlns:a16="http://schemas.microsoft.com/office/drawing/2014/main" id="{4B9FAC0C-08A1-AA4C-95DD-EC416AD1F31F}"/>
              </a:ext>
            </a:extLst>
          </p:cNvPr>
          <p:cNvGrpSpPr/>
          <p:nvPr userDrawn="1"/>
        </p:nvGrpSpPr>
        <p:grpSpPr>
          <a:xfrm>
            <a:off x="4733914" y="3110404"/>
            <a:ext cx="2712960" cy="637191"/>
            <a:chOff x="10913650" y="6288372"/>
            <a:chExt cx="917626" cy="215522"/>
          </a:xfrm>
          <a:solidFill>
            <a:schemeClr val="bg1"/>
          </a:solidFill>
        </p:grpSpPr>
        <p:sp>
          <p:nvSpPr>
            <p:cNvPr id="18" name="Freihandform 17">
              <a:extLst>
                <a:ext uri="{FF2B5EF4-FFF2-40B4-BE49-F238E27FC236}">
                  <a16:creationId xmlns="" xmlns:a16="http://schemas.microsoft.com/office/drawing/2014/main" id="{2929E9F4-CF52-A34B-AD34-50AB9492B8AA}"/>
                </a:ext>
              </a:extLst>
            </p:cNvPr>
            <p:cNvSpPr/>
            <p:nvPr/>
          </p:nvSpPr>
          <p:spPr>
            <a:xfrm>
              <a:off x="10913650" y="6291964"/>
              <a:ext cx="133735" cy="207824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="" xmlns:a16="http://schemas.microsoft.com/office/drawing/2014/main" id="{677C6184-CDA1-EF4D-99B2-6B059DF43F49}"/>
                </a:ext>
              </a:extLst>
            </p:cNvPr>
            <p:cNvSpPr/>
            <p:nvPr/>
          </p:nvSpPr>
          <p:spPr>
            <a:xfrm>
              <a:off x="11083647" y="6291964"/>
              <a:ext cx="154309" cy="207824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="" xmlns:a16="http://schemas.microsoft.com/office/drawing/2014/main" id="{2B17BFCB-3037-B346-91EB-013B71DF69D5}"/>
                </a:ext>
              </a:extLst>
            </p:cNvPr>
            <p:cNvSpPr/>
            <p:nvPr/>
          </p:nvSpPr>
          <p:spPr>
            <a:xfrm>
              <a:off x="11280906" y="6291964"/>
              <a:ext cx="41149" cy="207824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="" xmlns:a16="http://schemas.microsoft.com/office/drawing/2014/main" id="{0A0305A2-60C2-FE46-819E-27C06BE0C946}"/>
                </a:ext>
              </a:extLst>
            </p:cNvPr>
            <p:cNvSpPr/>
            <p:nvPr/>
          </p:nvSpPr>
          <p:spPr>
            <a:xfrm>
              <a:off x="11358318" y="6291964"/>
              <a:ext cx="275185" cy="207824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="" xmlns:a16="http://schemas.microsoft.com/office/drawing/2014/main" id="{5CD6F2EF-56AC-C341-AE05-6636F13C3C66}"/>
                </a:ext>
              </a:extLst>
            </p:cNvPr>
            <p:cNvSpPr/>
            <p:nvPr/>
          </p:nvSpPr>
          <p:spPr>
            <a:xfrm>
              <a:off x="11658964" y="6288372"/>
              <a:ext cx="172312" cy="215522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9697417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on yellow gradient">
    <p:bg>
      <p:bgPr>
        <a:gradFill flip="none" rotWithShape="1">
          <a:gsLst>
            <a:gs pos="0">
              <a:schemeClr val="tx2"/>
            </a:gs>
            <a:gs pos="90000">
              <a:schemeClr val="accent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platzhalter 25">
            <a:extLst>
              <a:ext uri="{FF2B5EF4-FFF2-40B4-BE49-F238E27FC236}">
                <a16:creationId xmlns="" xmlns:a16="http://schemas.microsoft.com/office/drawing/2014/main" id="{D3FFF743-6A31-BA40-8FBC-80004F2FE9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8800" y="641265"/>
            <a:ext cx="8920500" cy="54960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120"/>
              </a:spcBef>
              <a:buFontTx/>
              <a:buNone/>
              <a:defRPr sz="3600" b="0" i="0">
                <a:solidFill>
                  <a:schemeClr val="bg1"/>
                </a:solidFill>
                <a:latin typeface="Titillium Web" pitchFamily="2" charset="77"/>
              </a:defRPr>
            </a:lvl1pPr>
            <a:lvl2pPr marL="0" indent="0">
              <a:lnSpc>
                <a:spcPct val="100000"/>
              </a:lnSpc>
              <a:spcBef>
                <a:spcPts val="2120"/>
              </a:spcBef>
              <a:buNone/>
              <a:defRPr sz="3600" b="0" i="0">
                <a:solidFill>
                  <a:schemeClr val="bg1"/>
                </a:solidFill>
                <a:latin typeface="Titillium Web" pitchFamily="2" charset="77"/>
              </a:defRPr>
            </a:lvl2pPr>
            <a:lvl3pPr marL="432000">
              <a:lnSpc>
                <a:spcPct val="100000"/>
              </a:lnSpc>
              <a:spcBef>
                <a:spcPts val="2120"/>
              </a:spcBef>
              <a:defRPr sz="3600" b="0" i="0">
                <a:solidFill>
                  <a:schemeClr val="bg1"/>
                </a:solidFill>
                <a:latin typeface="Titillium Web" pitchFamily="2" charset="77"/>
              </a:defRPr>
            </a:lvl3pPr>
            <a:lvl4pPr marL="648000">
              <a:lnSpc>
                <a:spcPct val="100000"/>
              </a:lnSpc>
              <a:spcBef>
                <a:spcPts val="2120"/>
              </a:spcBef>
              <a:defRPr sz="3600" b="0" i="0">
                <a:solidFill>
                  <a:schemeClr val="bg1"/>
                </a:solidFill>
                <a:latin typeface="Titillium Web" pitchFamily="2" charset="77"/>
              </a:defRPr>
            </a:lvl4pPr>
            <a:lvl5pPr marL="864000">
              <a:lnSpc>
                <a:spcPct val="100000"/>
              </a:lnSpc>
              <a:spcBef>
                <a:spcPts val="2120"/>
              </a:spcBef>
              <a:defRPr sz="3600" b="0" i="0">
                <a:solidFill>
                  <a:schemeClr val="bg1"/>
                </a:solidFill>
                <a:latin typeface="Titillium Web" pitchFamily="2" charset="77"/>
              </a:defRPr>
            </a:lvl5pPr>
          </a:lstStyle>
          <a:p>
            <a:pPr lvl="0"/>
            <a:r>
              <a:rPr lang="en-GB" noProof="0" dirty="0"/>
              <a:t>Statement on yellow gradient (</a:t>
            </a:r>
            <a:r>
              <a:rPr lang="en-GB" noProof="0" dirty="0" err="1"/>
              <a:t>Titillium</a:t>
            </a:r>
            <a:r>
              <a:rPr lang="en-GB" noProof="0" dirty="0"/>
              <a:t> Web Regular 36pt/single-line). </a:t>
            </a:r>
          </a:p>
          <a:p>
            <a:pPr lvl="1"/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BD95508D-27C7-4AC2-ACAF-DC8BB105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="" xmlns:a16="http://schemas.microsoft.com/office/drawing/2014/main" id="{F9142C7D-9CA7-7E4C-9DAC-585729EF6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grpSp>
        <p:nvGrpSpPr>
          <p:cNvPr id="9" name="Gruppieren 8">
            <a:extLst>
              <a:ext uri="{FF2B5EF4-FFF2-40B4-BE49-F238E27FC236}">
                <a16:creationId xmlns="" xmlns:a16="http://schemas.microsoft.com/office/drawing/2014/main" id="{92BE43C8-5FC4-A043-949D-B6875B30F2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  <a:solidFill>
            <a:schemeClr val="bg1"/>
          </a:solidFill>
        </p:grpSpPr>
        <p:sp>
          <p:nvSpPr>
            <p:cNvPr id="10" name="Freihandform 9">
              <a:extLst>
                <a:ext uri="{FF2B5EF4-FFF2-40B4-BE49-F238E27FC236}">
                  <a16:creationId xmlns="" xmlns:a16="http://schemas.microsoft.com/office/drawing/2014/main" id="{8E2DA0ED-F54A-EA46-A16B-56629D38571E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="" xmlns:a16="http://schemas.microsoft.com/office/drawing/2014/main" id="{508BA2BA-6F8C-8A43-8A67-0FB57C706648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="" xmlns:a16="http://schemas.microsoft.com/office/drawing/2014/main" id="{58F5571A-68CE-8E44-815B-823D4981BDAC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="" xmlns:a16="http://schemas.microsoft.com/office/drawing/2014/main" id="{DF0769A4-36E0-4445-890C-59589F2FED1B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="" xmlns:a16="http://schemas.microsoft.com/office/drawing/2014/main" id="{3302A59F-2985-C244-AAF8-48FE9BEFAAC6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="" xmlns:a16="http://schemas.microsoft.com/office/drawing/2014/main" id="{70EA542B-8BA5-0141-BB82-FF6E7AC33FEA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="" xmlns:a16="http://schemas.microsoft.com/office/drawing/2014/main" id="{A6E9D761-BC95-4C43-968B-B107A96CC458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="" xmlns:a16="http://schemas.microsoft.com/office/drawing/2014/main" id="{B15DFDB7-9AAA-D74E-9F22-7685A6267943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="" xmlns:a16="http://schemas.microsoft.com/office/drawing/2014/main" id="{9A23D974-C62D-4C43-A836-697AA6390A97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="" xmlns:a16="http://schemas.microsoft.com/office/drawing/2014/main" id="{4AB34F75-E363-444E-95D9-8FE3D9781E95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="" xmlns:a16="http://schemas.microsoft.com/office/drawing/2014/main" id="{2817D523-A8AA-F54D-A87B-B35198734974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="" xmlns:a16="http://schemas.microsoft.com/office/drawing/2014/main" id="{21D629D8-3A84-654B-B9B0-1CE11BA6F567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="" xmlns:a16="http://schemas.microsoft.com/office/drawing/2014/main" id="{24E878C8-7396-714B-832F-9AEC02C62C68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="" xmlns:a16="http://schemas.microsoft.com/office/drawing/2014/main" id="{E7C31A77-D414-1D49-B0E1-B73F3CB45D28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="" xmlns:a16="http://schemas.microsoft.com/office/drawing/2014/main" id="{A384BF26-E9E9-C445-A1F0-ACD8A5AFE736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="" xmlns:a16="http://schemas.microsoft.com/office/drawing/2014/main" id="{41C630D9-74BA-6F47-B657-10E256AE0DF1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37889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 full image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3">
            <a:extLst>
              <a:ext uri="{FF2B5EF4-FFF2-40B4-BE49-F238E27FC236}">
                <a16:creationId xmlns="" xmlns:a16="http://schemas.microsoft.com/office/drawing/2014/main" id="{E96344C9-1BC3-AF43-9FB7-9E6571DFD5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6858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image 33,87 x 19,05 cm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="" xmlns:a16="http://schemas.microsoft.com/office/drawing/2014/main" id="{D3FFF743-6A31-BA40-8FBC-80004F2FE9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lIns="720000" tIns="648000" rIns="2520000"/>
          <a:lstStyle>
            <a:lvl1pPr marL="0" indent="0">
              <a:lnSpc>
                <a:spcPct val="100000"/>
              </a:lnSpc>
              <a:spcBef>
                <a:spcPts val="1400"/>
              </a:spcBef>
              <a:buFontTx/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 marL="216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bg1"/>
                </a:solidFill>
                <a:latin typeface="+mn-lt"/>
              </a:defRPr>
            </a:lvl2pPr>
            <a:lvl3pPr marL="432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bg1"/>
                </a:solidFill>
                <a:latin typeface="+mn-lt"/>
              </a:defRPr>
            </a:lvl3pPr>
            <a:lvl4pPr marL="648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bg1"/>
                </a:solidFill>
                <a:latin typeface="+mn-lt"/>
              </a:defRPr>
            </a:lvl4pPr>
            <a:lvl5pPr marL="864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dirty="0"/>
              <a:t>Text on full image dark (</a:t>
            </a:r>
            <a:r>
              <a:rPr lang="en-GB" dirty="0" err="1"/>
              <a:t>Titillium</a:t>
            </a:r>
            <a:r>
              <a:rPr lang="en-GB" dirty="0"/>
              <a:t> Web Light 28pt/single-line). Text box with semi-transparent filling in </a:t>
            </a:r>
            <a:r>
              <a:rPr lang="en-GB" dirty="0" err="1"/>
              <a:t>Gray</a:t>
            </a:r>
            <a:r>
              <a:rPr lang="en-GB" dirty="0"/>
              <a:t> 60%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BD95508D-27C7-4AC2-ACAF-DC8BB105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="" xmlns:a16="http://schemas.microsoft.com/office/drawing/2014/main" id="{F9142C7D-9CA7-7E4C-9DAC-585729EF6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extplatzhalter 5">
            <a:extLst>
              <a:ext uri="{FF2B5EF4-FFF2-40B4-BE49-F238E27FC236}">
                <a16:creationId xmlns="" xmlns:a16="http://schemas.microsoft.com/office/drawing/2014/main" id="{FF4B24D4-495A-0844-93EC-8EA948974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0501" y="6288372"/>
            <a:ext cx="1681200" cy="23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">
                <a:solidFill>
                  <a:schemeClr val="bg1"/>
                </a:solidFill>
              </a:defRPr>
            </a:lvl1pPr>
            <a:lvl2pPr marL="216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2pPr>
            <a:lvl3pPr marL="432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3pPr>
            <a:lvl4pPr marL="648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4pPr>
            <a:lvl5pPr marL="864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84758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606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 full image b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Bildplatzhalter 3">
            <a:extLst>
              <a:ext uri="{FF2B5EF4-FFF2-40B4-BE49-F238E27FC236}">
                <a16:creationId xmlns="" xmlns:a16="http://schemas.microsoft.com/office/drawing/2014/main" id="{E96344C9-1BC3-AF43-9FB7-9E6571DFD5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7" y="0"/>
            <a:ext cx="12193200" cy="6858000"/>
          </a:xfrm>
          <a:noFill/>
        </p:spPr>
        <p:txBody>
          <a:bodyPr lIns="72000" tIns="7200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Insert image 33,87 x 19,05 cm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="" xmlns:a16="http://schemas.microsoft.com/office/drawing/2014/main" id="{D3FFF743-6A31-BA40-8FBC-80004F2FE9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lIns="720000" tIns="648000" rIns="2520000"/>
          <a:lstStyle>
            <a:lvl1pPr marL="0" indent="0">
              <a:lnSpc>
                <a:spcPct val="100000"/>
              </a:lnSpc>
              <a:spcBef>
                <a:spcPts val="1400"/>
              </a:spcBef>
              <a:buFontTx/>
              <a:buNone/>
              <a:defRPr sz="2800" b="0" i="0">
                <a:solidFill>
                  <a:schemeClr val="tx1"/>
                </a:solidFill>
                <a:latin typeface="+mn-lt"/>
              </a:defRPr>
            </a:lvl1pPr>
            <a:lvl2pPr marL="216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tx1"/>
                </a:solidFill>
                <a:latin typeface="+mn-lt"/>
              </a:defRPr>
            </a:lvl2pPr>
            <a:lvl3pPr marL="432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tx1"/>
                </a:solidFill>
                <a:latin typeface="+mn-lt"/>
              </a:defRPr>
            </a:lvl3pPr>
            <a:lvl4pPr marL="648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tx1"/>
                </a:solidFill>
                <a:latin typeface="+mn-lt"/>
              </a:defRPr>
            </a:lvl4pPr>
            <a:lvl5pPr marL="864000">
              <a:lnSpc>
                <a:spcPct val="100000"/>
              </a:lnSpc>
              <a:spcBef>
                <a:spcPts val="1400"/>
              </a:spcBef>
              <a:defRPr sz="28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GB" dirty="0"/>
              <a:t>Text on full image bright (</a:t>
            </a:r>
            <a:r>
              <a:rPr lang="en-GB" dirty="0" err="1"/>
              <a:t>Titillium</a:t>
            </a:r>
            <a:r>
              <a:rPr lang="en-GB" dirty="0"/>
              <a:t> Web Light 28pt/single-line). Text box with semi-transparent filling in White 60%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BD95508D-27C7-4AC2-ACAF-DC8BB105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="" xmlns:a16="http://schemas.microsoft.com/office/drawing/2014/main" id="{F9142C7D-9CA7-7E4C-9DAC-585729EF6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8" name="Textplatzhalter 5">
            <a:extLst>
              <a:ext uri="{FF2B5EF4-FFF2-40B4-BE49-F238E27FC236}">
                <a16:creationId xmlns="" xmlns:a16="http://schemas.microsoft.com/office/drawing/2014/main" id="{FF4B24D4-495A-0844-93EC-8EA9489746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50501" y="6288372"/>
            <a:ext cx="1681200" cy="237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">
                <a:solidFill>
                  <a:schemeClr val="bg1"/>
                </a:solidFill>
              </a:defRPr>
            </a:lvl1pPr>
            <a:lvl2pPr marL="216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2pPr>
            <a:lvl3pPr marL="432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3pPr>
            <a:lvl4pPr marL="648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4pPr>
            <a:lvl5pPr marL="864000" indent="0">
              <a:lnSpc>
                <a:spcPct val="100000"/>
              </a:lnSpc>
              <a:spcBef>
                <a:spcPts val="0"/>
              </a:spcBef>
              <a:buFontTx/>
              <a:buNone/>
              <a:defRPr sz="5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1955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8D4A4DA-CDF9-4532-A7F6-54D08F89E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only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87B5A6D5-A7B7-42DB-B3D2-447A02FE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4A894C9-9F15-C647-8D72-16A2C29FB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40860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Variou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8D4A4DA-CDF9-4532-A7F6-54D08F89E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87B5A6D5-A7B7-42DB-B3D2-447A02FE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4A894C9-9F15-C647-8D72-16A2C29FB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4C11B2DE-5FB1-234B-8F5E-BB140CF24FE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138" y="1641475"/>
            <a:ext cx="10753725" cy="449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Placeholder for various contents</a:t>
            </a:r>
          </a:p>
        </p:txBody>
      </p:sp>
    </p:spTree>
    <p:extLst>
      <p:ext uri="{BB962C8B-B14F-4D97-AF65-F5344CB8AC3E}">
        <p14:creationId xmlns:p14="http://schemas.microsoft.com/office/powerpoint/2010/main" val="1800327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8D4A4DA-CDF9-4532-A7F6-54D08F89E5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87B5A6D5-A7B7-42DB-B3D2-447A02FEC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4A894C9-9F15-C647-8D72-16A2C29FB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4C11B2DE-5FB1-234B-8F5E-BB140CF24FE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19138" y="1641475"/>
            <a:ext cx="5278437" cy="449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Placeholder for various contents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="" xmlns:a16="http://schemas.microsoft.com/office/drawing/2014/main" id="{6FDE281C-1ACE-4D4D-80E4-2DCEA0929E1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96013" y="1641475"/>
            <a:ext cx="5278437" cy="4495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GB" noProof="0" dirty="0"/>
              <a:t>Placeholder for various contents</a:t>
            </a:r>
          </a:p>
        </p:txBody>
      </p:sp>
    </p:spTree>
    <p:extLst>
      <p:ext uri="{BB962C8B-B14F-4D97-AF65-F5344CB8AC3E}">
        <p14:creationId xmlns:p14="http://schemas.microsoft.com/office/powerpoint/2010/main" val="362544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slide / Disclaim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="" xmlns:a16="http://schemas.microsoft.com/office/drawing/2014/main" id="{CC144DF4-8A1B-A54D-A2C2-D5BED9C52476}"/>
              </a:ext>
            </a:extLst>
          </p:cNvPr>
          <p:cNvGrpSpPr/>
          <p:nvPr userDrawn="1"/>
        </p:nvGrpSpPr>
        <p:grpSpPr>
          <a:xfrm>
            <a:off x="10134600" y="538547"/>
            <a:ext cx="1532672" cy="359977"/>
            <a:chOff x="10913650" y="6288372"/>
            <a:chExt cx="917626" cy="215522"/>
          </a:xfrm>
          <a:solidFill>
            <a:schemeClr val="bg1"/>
          </a:solidFill>
        </p:grpSpPr>
        <p:sp>
          <p:nvSpPr>
            <p:cNvPr id="3" name="Freihandform 2">
              <a:extLst>
                <a:ext uri="{FF2B5EF4-FFF2-40B4-BE49-F238E27FC236}">
                  <a16:creationId xmlns="" xmlns:a16="http://schemas.microsoft.com/office/drawing/2014/main" id="{187C08BE-AD23-4640-A1A2-58F6F20C4D9D}"/>
                </a:ext>
              </a:extLst>
            </p:cNvPr>
            <p:cNvSpPr/>
            <p:nvPr/>
          </p:nvSpPr>
          <p:spPr>
            <a:xfrm>
              <a:off x="10913650" y="6291964"/>
              <a:ext cx="133735" cy="207824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" name="Freihandform 3">
              <a:extLst>
                <a:ext uri="{FF2B5EF4-FFF2-40B4-BE49-F238E27FC236}">
                  <a16:creationId xmlns="" xmlns:a16="http://schemas.microsoft.com/office/drawing/2014/main" id="{400686D2-8254-1942-8A54-997BC6245E39}"/>
                </a:ext>
              </a:extLst>
            </p:cNvPr>
            <p:cNvSpPr/>
            <p:nvPr/>
          </p:nvSpPr>
          <p:spPr>
            <a:xfrm>
              <a:off x="11083647" y="6291964"/>
              <a:ext cx="154309" cy="207824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" name="Freihandform 4">
              <a:extLst>
                <a:ext uri="{FF2B5EF4-FFF2-40B4-BE49-F238E27FC236}">
                  <a16:creationId xmlns="" xmlns:a16="http://schemas.microsoft.com/office/drawing/2014/main" id="{3C50E610-0FE2-2E43-933C-A4B0181F0402}"/>
                </a:ext>
              </a:extLst>
            </p:cNvPr>
            <p:cNvSpPr/>
            <p:nvPr/>
          </p:nvSpPr>
          <p:spPr>
            <a:xfrm>
              <a:off x="11280906" y="6291964"/>
              <a:ext cx="41149" cy="207824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" name="Freihandform 5">
              <a:extLst>
                <a:ext uri="{FF2B5EF4-FFF2-40B4-BE49-F238E27FC236}">
                  <a16:creationId xmlns="" xmlns:a16="http://schemas.microsoft.com/office/drawing/2014/main" id="{F458CDFD-699F-5744-B4CB-988C910F60FD}"/>
                </a:ext>
              </a:extLst>
            </p:cNvPr>
            <p:cNvSpPr/>
            <p:nvPr/>
          </p:nvSpPr>
          <p:spPr>
            <a:xfrm>
              <a:off x="11358318" y="6291964"/>
              <a:ext cx="275185" cy="207824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7" name="Freihandform 6">
              <a:extLst>
                <a:ext uri="{FF2B5EF4-FFF2-40B4-BE49-F238E27FC236}">
                  <a16:creationId xmlns="" xmlns:a16="http://schemas.microsoft.com/office/drawing/2014/main" id="{3512448B-8A9F-4A4C-91CD-0E83C1DD978A}"/>
                </a:ext>
              </a:extLst>
            </p:cNvPr>
            <p:cNvSpPr/>
            <p:nvPr/>
          </p:nvSpPr>
          <p:spPr>
            <a:xfrm>
              <a:off x="11658964" y="6288372"/>
              <a:ext cx="172312" cy="215522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DF6A90CB-597D-E24F-BAD4-A45AAF425220}"/>
              </a:ext>
            </a:extLst>
          </p:cNvPr>
          <p:cNvSpPr txBox="1"/>
          <p:nvPr userDrawn="1"/>
        </p:nvSpPr>
        <p:spPr>
          <a:xfrm>
            <a:off x="720000" y="2352824"/>
            <a:ext cx="2605548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de-DE" spc="20" baseline="0" noProof="1">
                <a:solidFill>
                  <a:schemeClr val="bg1"/>
                </a:solidFill>
              </a:rPr>
              <a:t>FRIWO </a:t>
            </a:r>
            <a:r>
              <a:rPr lang="de-DE" spc="20" baseline="0" noProof="1" smtClean="0">
                <a:solidFill>
                  <a:schemeClr val="bg1"/>
                </a:solidFill>
              </a:rPr>
              <a:t>Gerätebau </a:t>
            </a:r>
            <a:r>
              <a:rPr lang="de-DE" spc="20" baseline="0" noProof="1">
                <a:solidFill>
                  <a:schemeClr val="bg1"/>
                </a:solidFill>
              </a:rPr>
              <a:t>GmbH</a:t>
            </a:r>
          </a:p>
          <a:p>
            <a:pPr>
              <a:lnSpc>
                <a:spcPts val="2400"/>
              </a:lnSpc>
            </a:pPr>
            <a:r>
              <a:rPr lang="de-DE" spc="20" baseline="0" noProof="1">
                <a:solidFill>
                  <a:schemeClr val="bg1"/>
                </a:solidFill>
              </a:rPr>
              <a:t>Von-Liebig-Straße 11</a:t>
            </a:r>
          </a:p>
          <a:p>
            <a:pPr>
              <a:lnSpc>
                <a:spcPts val="2400"/>
              </a:lnSpc>
            </a:pPr>
            <a:r>
              <a:rPr lang="de-DE" spc="20" baseline="0" noProof="1">
                <a:solidFill>
                  <a:schemeClr val="bg1"/>
                </a:solidFill>
              </a:rPr>
              <a:t>48346 </a:t>
            </a:r>
            <a:r>
              <a:rPr lang="de-DE" spc="20" baseline="0" noProof="1" smtClean="0">
                <a:solidFill>
                  <a:schemeClr val="bg1"/>
                </a:solidFill>
              </a:rPr>
              <a:t>Ostbevern</a:t>
            </a:r>
          </a:p>
          <a:p>
            <a:pPr>
              <a:lnSpc>
                <a:spcPts val="2400"/>
              </a:lnSpc>
            </a:pPr>
            <a:r>
              <a:rPr lang="de-DE" spc="20" baseline="0" noProof="1" smtClean="0">
                <a:solidFill>
                  <a:schemeClr val="bg1"/>
                </a:solidFill>
              </a:rPr>
              <a:t>Germany</a:t>
            </a:r>
            <a:endParaRPr lang="de-DE" spc="20" baseline="0" noProof="1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de-DE" spc="20" baseline="0" noProof="1">
                <a:solidFill>
                  <a:schemeClr val="bg1"/>
                </a:solidFill>
              </a:rPr>
              <a:t>Tel +49 (0) </a:t>
            </a:r>
            <a:r>
              <a:rPr lang="de-DE" spc="20" baseline="0" noProof="1" smtClean="0">
                <a:solidFill>
                  <a:schemeClr val="bg1"/>
                </a:solidFill>
              </a:rPr>
              <a:t>2532/81-0</a:t>
            </a:r>
          </a:p>
          <a:p>
            <a:pPr>
              <a:lnSpc>
                <a:spcPts val="2400"/>
              </a:lnSpc>
            </a:pPr>
            <a:r>
              <a:rPr lang="de-DE" spc="20" baseline="0" noProof="1" smtClean="0">
                <a:solidFill>
                  <a:schemeClr val="bg1"/>
                </a:solidFill>
              </a:rPr>
              <a:t>hello@friwo.com</a:t>
            </a:r>
            <a:endParaRPr lang="de-DE" spc="20" baseline="0" noProof="1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de-DE" spc="20" baseline="0" noProof="1">
                <a:solidFill>
                  <a:schemeClr val="bg1"/>
                </a:solidFill>
              </a:rPr>
              <a:t>www.friwo.com</a:t>
            </a:r>
          </a:p>
        </p:txBody>
      </p:sp>
    </p:spTree>
    <p:extLst>
      <p:ext uri="{BB962C8B-B14F-4D97-AF65-F5344CB8AC3E}">
        <p14:creationId xmlns:p14="http://schemas.microsoft.com/office/powerpoint/2010/main" val="1338820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5F6E5CE-E965-4425-9CA1-788608F826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724" y="2304537"/>
            <a:ext cx="10753725" cy="1170966"/>
          </a:xfrm>
          <a:noFill/>
        </p:spPr>
        <p:txBody>
          <a:bodyPr anchor="b" anchorCtr="0"/>
          <a:lstStyle>
            <a:lvl1pPr algn="l">
              <a:lnSpc>
                <a:spcPts val="4320"/>
              </a:lnSpc>
              <a:defRPr sz="3600" b="0" i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r>
              <a:rPr lang="en-GB" noProof="0" dirty="0"/>
              <a:t>Title of presentation – maximum two lines</a:t>
            </a:r>
            <a:br>
              <a:rPr lang="en-GB" noProof="0" dirty="0"/>
            </a:br>
            <a:r>
              <a:rPr lang="en-GB" noProof="0" dirty="0"/>
              <a:t>(</a:t>
            </a:r>
            <a:r>
              <a:rPr lang="en-GB" noProof="0" dirty="0" err="1"/>
              <a:t>Titillium</a:t>
            </a:r>
            <a:r>
              <a:rPr lang="en-GB" noProof="0" dirty="0"/>
              <a:t> Web Regular 36pt/43,2pt)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DFDDC56C-8A57-449B-A503-0A9F8482EB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0000" y="3454285"/>
            <a:ext cx="10753200" cy="625474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lnSpc>
                <a:spcPct val="100000"/>
              </a:lnSpc>
              <a:buNone/>
              <a:tabLst>
                <a:tab pos="2392363" algn="l"/>
              </a:tabLst>
              <a:defRPr sz="36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Month DD, YYYY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="" xmlns:a16="http://schemas.microsoft.com/office/drawing/2014/main" id="{748C5866-F7F1-6646-BA46-D0DA10BB30FD}"/>
              </a:ext>
            </a:extLst>
          </p:cNvPr>
          <p:cNvGrpSpPr/>
          <p:nvPr userDrawn="1"/>
        </p:nvGrpSpPr>
        <p:grpSpPr>
          <a:xfrm>
            <a:off x="10134600" y="538547"/>
            <a:ext cx="1532672" cy="359977"/>
            <a:chOff x="10913650" y="6288372"/>
            <a:chExt cx="917626" cy="215522"/>
          </a:xfrm>
          <a:solidFill>
            <a:schemeClr val="bg1"/>
          </a:solidFill>
        </p:grpSpPr>
        <p:sp>
          <p:nvSpPr>
            <p:cNvPr id="10" name="Freihandform 9">
              <a:extLst>
                <a:ext uri="{FF2B5EF4-FFF2-40B4-BE49-F238E27FC236}">
                  <a16:creationId xmlns="" xmlns:a16="http://schemas.microsoft.com/office/drawing/2014/main" id="{36F738DC-D9C1-C145-8DA2-AE18FE68A67B}"/>
                </a:ext>
              </a:extLst>
            </p:cNvPr>
            <p:cNvSpPr/>
            <p:nvPr/>
          </p:nvSpPr>
          <p:spPr>
            <a:xfrm>
              <a:off x="10913650" y="6291964"/>
              <a:ext cx="133735" cy="207824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="" xmlns:a16="http://schemas.microsoft.com/office/drawing/2014/main" id="{A158A5AC-D4DC-414A-B9CF-A2B80816B506}"/>
                </a:ext>
              </a:extLst>
            </p:cNvPr>
            <p:cNvSpPr/>
            <p:nvPr/>
          </p:nvSpPr>
          <p:spPr>
            <a:xfrm>
              <a:off x="11083647" y="6291964"/>
              <a:ext cx="154309" cy="207824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="" xmlns:a16="http://schemas.microsoft.com/office/drawing/2014/main" id="{FF7FEC7C-5055-9A4F-894E-77EC13DA10B8}"/>
                </a:ext>
              </a:extLst>
            </p:cNvPr>
            <p:cNvSpPr/>
            <p:nvPr/>
          </p:nvSpPr>
          <p:spPr>
            <a:xfrm>
              <a:off x="11280906" y="6291964"/>
              <a:ext cx="41149" cy="207824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="" xmlns:a16="http://schemas.microsoft.com/office/drawing/2014/main" id="{8464B897-CE34-6141-AF58-5BA593DD82DE}"/>
                </a:ext>
              </a:extLst>
            </p:cNvPr>
            <p:cNvSpPr/>
            <p:nvPr/>
          </p:nvSpPr>
          <p:spPr>
            <a:xfrm>
              <a:off x="11358318" y="6291964"/>
              <a:ext cx="275185" cy="207824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="" xmlns:a16="http://schemas.microsoft.com/office/drawing/2014/main" id="{B5DD06DA-C5B7-B741-A9D8-4525CE8AC280}"/>
                </a:ext>
              </a:extLst>
            </p:cNvPr>
            <p:cNvSpPr/>
            <p:nvPr/>
          </p:nvSpPr>
          <p:spPr>
            <a:xfrm>
              <a:off x="11658964" y="6288372"/>
              <a:ext cx="172312" cy="215522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10651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Agenda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9" name="Textplatzhalter 8">
            <a:extLst>
              <a:ext uri="{FF2B5EF4-FFF2-40B4-BE49-F238E27FC236}">
                <a16:creationId xmlns="" xmlns:a16="http://schemas.microsoft.com/office/drawing/2014/main" id="{E5DDBCA8-D0B6-E144-84E6-713ADBF7B6B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000" y="1702799"/>
            <a:ext cx="8919300" cy="4431600"/>
          </a:xfrm>
          <a:prstGeom prst="rect">
            <a:avLst/>
          </a:prstGeom>
        </p:spPr>
        <p:txBody>
          <a:bodyPr/>
          <a:lstStyle>
            <a:lvl1pPr marL="288000" indent="-288000">
              <a:spcBef>
                <a:spcPts val="1650"/>
              </a:spcBef>
              <a:buFont typeface="+mj-lt"/>
              <a:buAutoNum type="arabicPeriod"/>
              <a:defRPr/>
            </a:lvl1pPr>
            <a:lvl2pPr marL="576000" marR="0" indent="-288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 sz="220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First text layer numbering Light 22pt indented by 0,8 cm</a:t>
            </a:r>
          </a:p>
          <a:p>
            <a:pPr lvl="1"/>
            <a:r>
              <a:rPr lang="en-GB" noProof="0" dirty="0"/>
              <a:t>Second text layer numbering with lower-case letters indented by 1,6 cm</a:t>
            </a:r>
          </a:p>
          <a:p>
            <a:pPr lvl="1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3043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hapter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243AC96-427D-4E30-98BC-98F14F07D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450895"/>
            <a:ext cx="10753200" cy="1170000"/>
          </a:xfrm>
        </p:spPr>
        <p:txBody>
          <a:bodyPr anchor="t" anchorCtr="0"/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r>
              <a:rPr lang="en-GB" noProof="0" dirty="0"/>
              <a:t>Headline chapter divider </a:t>
            </a:r>
            <a:br>
              <a:rPr lang="en-GB" noProof="0" dirty="0"/>
            </a:br>
            <a:r>
              <a:rPr lang="en-GB" noProof="0" dirty="0"/>
              <a:t>(</a:t>
            </a:r>
            <a:r>
              <a:rPr lang="en-GB" noProof="0" dirty="0" err="1"/>
              <a:t>Titillium</a:t>
            </a:r>
            <a:r>
              <a:rPr lang="en-GB" noProof="0" dirty="0"/>
              <a:t> Web Regular 36pt/single-spaced)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D6B9229-C744-4FFC-865E-30A152519F5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0000" y="2919219"/>
            <a:ext cx="10753200" cy="5039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BD95508D-27C7-4AC2-ACAF-DC8BB105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8" name="Foliennummernplatzhalter 5">
            <a:extLst>
              <a:ext uri="{FF2B5EF4-FFF2-40B4-BE49-F238E27FC236}">
                <a16:creationId xmlns="" xmlns:a16="http://schemas.microsoft.com/office/drawing/2014/main" id="{F9142C7D-9CA7-7E4C-9DAC-585729EF6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grpSp>
        <p:nvGrpSpPr>
          <p:cNvPr id="9" name="Gruppieren 8">
            <a:extLst>
              <a:ext uri="{FF2B5EF4-FFF2-40B4-BE49-F238E27FC236}">
                <a16:creationId xmlns="" xmlns:a16="http://schemas.microsoft.com/office/drawing/2014/main" id="{92BE43C8-5FC4-A043-949D-B6875B30F2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  <a:solidFill>
            <a:schemeClr val="bg1"/>
          </a:solidFill>
        </p:grpSpPr>
        <p:sp>
          <p:nvSpPr>
            <p:cNvPr id="10" name="Freihandform 9">
              <a:extLst>
                <a:ext uri="{FF2B5EF4-FFF2-40B4-BE49-F238E27FC236}">
                  <a16:creationId xmlns="" xmlns:a16="http://schemas.microsoft.com/office/drawing/2014/main" id="{8E2DA0ED-F54A-EA46-A16B-56629D38571E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" name="Freihandform 10">
              <a:extLst>
                <a:ext uri="{FF2B5EF4-FFF2-40B4-BE49-F238E27FC236}">
                  <a16:creationId xmlns="" xmlns:a16="http://schemas.microsoft.com/office/drawing/2014/main" id="{508BA2BA-6F8C-8A43-8A67-0FB57C706648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" name="Freihandform 11">
              <a:extLst>
                <a:ext uri="{FF2B5EF4-FFF2-40B4-BE49-F238E27FC236}">
                  <a16:creationId xmlns="" xmlns:a16="http://schemas.microsoft.com/office/drawing/2014/main" id="{58F5571A-68CE-8E44-815B-823D4981BDAC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" name="Freihandform 12">
              <a:extLst>
                <a:ext uri="{FF2B5EF4-FFF2-40B4-BE49-F238E27FC236}">
                  <a16:creationId xmlns="" xmlns:a16="http://schemas.microsoft.com/office/drawing/2014/main" id="{DF0769A4-36E0-4445-890C-59589F2FED1B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Freihandform 13">
              <a:extLst>
                <a:ext uri="{FF2B5EF4-FFF2-40B4-BE49-F238E27FC236}">
                  <a16:creationId xmlns="" xmlns:a16="http://schemas.microsoft.com/office/drawing/2014/main" id="{3302A59F-2985-C244-AAF8-48FE9BEFAAC6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="" xmlns:a16="http://schemas.microsoft.com/office/drawing/2014/main" id="{70EA542B-8BA5-0141-BB82-FF6E7AC33FEA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="" xmlns:a16="http://schemas.microsoft.com/office/drawing/2014/main" id="{A6E9D761-BC95-4C43-968B-B107A96CC458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="" xmlns:a16="http://schemas.microsoft.com/office/drawing/2014/main" id="{B15DFDB7-9AAA-D74E-9F22-7685A6267943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="" xmlns:a16="http://schemas.microsoft.com/office/drawing/2014/main" id="{9A23D974-C62D-4C43-A836-697AA6390A97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="" xmlns:a16="http://schemas.microsoft.com/office/drawing/2014/main" id="{4AB34F75-E363-444E-95D9-8FE3D9781E95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="" xmlns:a16="http://schemas.microsoft.com/office/drawing/2014/main" id="{2817D523-A8AA-F54D-A87B-B35198734974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="" xmlns:a16="http://schemas.microsoft.com/office/drawing/2014/main" id="{21D629D8-3A84-654B-B9B0-1CE11BA6F567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="" xmlns:a16="http://schemas.microsoft.com/office/drawing/2014/main" id="{24E878C8-7396-714B-832F-9AEC02C62C68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="" xmlns:a16="http://schemas.microsoft.com/office/drawing/2014/main" id="{E7C31A77-D414-1D49-B0E1-B73F3CB45D28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="" xmlns:a16="http://schemas.microsoft.com/office/drawing/2014/main" id="{A384BF26-E9E9-C445-A1F0-ACD8A5AFE736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="" xmlns:a16="http://schemas.microsoft.com/office/drawing/2014/main" id="{41C630D9-74BA-6F47-B657-10E256AE0DF1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grpFill/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8653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FC86329-D2A2-41F2-BB59-86696DD205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5" y="1702800"/>
            <a:ext cx="8918575" cy="4431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First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0,6 cm </a:t>
            </a:r>
          </a:p>
          <a:p>
            <a:pPr lvl="1"/>
            <a:r>
              <a:rPr lang="en-GB" noProof="0" dirty="0"/>
              <a:t>Second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1,2 cm</a:t>
            </a:r>
          </a:p>
          <a:p>
            <a:pPr lvl="2"/>
            <a:r>
              <a:rPr lang="en-GB" noProof="0" dirty="0"/>
              <a:t>Third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1,8 cm</a:t>
            </a:r>
          </a:p>
          <a:p>
            <a:pPr lvl="3"/>
            <a:r>
              <a:rPr lang="en-GB" noProof="0" dirty="0"/>
              <a:t>Fourth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2,4 cm</a:t>
            </a:r>
          </a:p>
          <a:p>
            <a:pPr lvl="4"/>
            <a:r>
              <a:rPr lang="en-GB" noProof="0" dirty="0"/>
              <a:t>Fifth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</a:t>
            </a:r>
            <a:r>
              <a:rPr lang="en-GB" noProof="0" dirty="0" err="1"/>
              <a:t>bei</a:t>
            </a:r>
            <a:r>
              <a:rPr lang="en-GB" noProof="0" dirty="0"/>
              <a:t> 3,0 cm</a:t>
            </a:r>
          </a:p>
          <a:p>
            <a:pPr lvl="4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155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547CDA71-BD9B-431F-8B25-0EF04308F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1702800"/>
            <a:ext cx="5276850" cy="443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22pt/28,6pt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eingerückt bei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3,0 cm</a:t>
            </a:r>
          </a:p>
          <a:p>
            <a:pPr lvl="4"/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="" xmlns:a16="http://schemas.microsoft.com/office/drawing/2014/main" id="{F65E107F-6613-455C-B5F2-0643CF9C5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0138" y="1702800"/>
            <a:ext cx="5276850" cy="4431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layerTitillium</a:t>
            </a:r>
            <a:r>
              <a:rPr lang="de-DE" dirty="0"/>
              <a:t> Web Light 22pt/28,6pt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3,0 cm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5316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3">
            <a:extLst>
              <a:ext uri="{FF2B5EF4-FFF2-40B4-BE49-F238E27FC236}">
                <a16:creationId xmlns="" xmlns:a16="http://schemas.microsoft.com/office/drawing/2014/main" id="{EEC0449E-A125-4C87-B1C3-225F127917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6" y="1702800"/>
            <a:ext cx="3457574" cy="4431600"/>
          </a:xfrm>
        </p:spPr>
        <p:txBody>
          <a:bodyPr/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defRPr sz="1800"/>
            </a:lvl2pPr>
            <a:lvl3pPr>
              <a:lnSpc>
                <a:spcPts val="2400"/>
              </a:lnSpc>
              <a:defRPr sz="1800"/>
            </a:lvl3pPr>
            <a:lvl4pPr>
              <a:lnSpc>
                <a:spcPts val="2400"/>
              </a:lnSpc>
              <a:defRPr sz="1800"/>
            </a:lvl4pPr>
            <a:lvl5pPr>
              <a:lnSpc>
                <a:spcPts val="2400"/>
              </a:lnSpc>
              <a:defRPr sz="1800"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18pt/24pt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3,0 cm</a:t>
            </a:r>
          </a:p>
          <a:p>
            <a:pPr lvl="4"/>
            <a:endParaRPr lang="de-DE" dirty="0"/>
          </a:p>
        </p:txBody>
      </p:sp>
      <p:sp>
        <p:nvSpPr>
          <p:cNvPr id="11" name="Textplatzhalter 3">
            <a:extLst>
              <a:ext uri="{FF2B5EF4-FFF2-40B4-BE49-F238E27FC236}">
                <a16:creationId xmlns="" xmlns:a16="http://schemas.microsoft.com/office/drawing/2014/main" id="{5D08FE97-D8E4-4E8D-BF6F-7F13B064BC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2451" y="1702800"/>
            <a:ext cx="3457574" cy="4431600"/>
          </a:xfrm>
        </p:spPr>
        <p:txBody>
          <a:bodyPr/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defRPr sz="1800"/>
            </a:lvl2pPr>
            <a:lvl3pPr>
              <a:lnSpc>
                <a:spcPts val="2400"/>
              </a:lnSpc>
              <a:defRPr sz="1800"/>
            </a:lvl3pPr>
            <a:lvl4pPr>
              <a:lnSpc>
                <a:spcPts val="2400"/>
              </a:lnSpc>
              <a:defRPr sz="1800"/>
            </a:lvl4pPr>
            <a:lvl5pPr>
              <a:lnSpc>
                <a:spcPts val="2400"/>
              </a:lnSpc>
              <a:defRPr sz="1800"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18pt/24pt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3,0 cm</a:t>
            </a:r>
          </a:p>
          <a:p>
            <a:pPr lvl="4"/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="" xmlns:a16="http://schemas.microsoft.com/office/drawing/2014/main" id="{E0C086F2-12F7-4ACB-AE63-F59CE19E6C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4176" y="1702800"/>
            <a:ext cx="3470274" cy="4431600"/>
          </a:xfrm>
        </p:spPr>
        <p:txBody>
          <a:bodyPr/>
          <a:lstStyle>
            <a:lvl1pPr>
              <a:lnSpc>
                <a:spcPts val="2400"/>
              </a:lnSpc>
              <a:spcBef>
                <a:spcPts val="1200"/>
              </a:spcBef>
              <a:defRPr sz="1800"/>
            </a:lvl1pPr>
            <a:lvl2pPr>
              <a:lnSpc>
                <a:spcPts val="2400"/>
              </a:lnSpc>
              <a:defRPr sz="1800"/>
            </a:lvl2pPr>
            <a:lvl3pPr>
              <a:lnSpc>
                <a:spcPts val="2400"/>
              </a:lnSpc>
              <a:defRPr sz="1800"/>
            </a:lvl3pPr>
            <a:lvl4pPr>
              <a:lnSpc>
                <a:spcPts val="2400"/>
              </a:lnSpc>
              <a:defRPr sz="1800"/>
            </a:lvl4pPr>
            <a:lvl5pPr>
              <a:lnSpc>
                <a:spcPts val="2400"/>
              </a:lnSpc>
              <a:defRPr sz="1800"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18pt/24pt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Light </a:t>
            </a:r>
            <a:r>
              <a:rPr lang="de-DE" dirty="0" err="1"/>
              <a:t>indented</a:t>
            </a:r>
            <a:r>
              <a:rPr lang="de-DE" dirty="0"/>
              <a:t> 3,0 cm</a:t>
            </a:r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134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="" xmlns:a16="http://schemas.microsoft.com/office/drawing/2014/main" id="{1D2C3046-A2EF-CF42-A1AC-B10DAE79B6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8" y="0"/>
            <a:ext cx="6083999" cy="6858000"/>
          </a:xfrm>
          <a:solidFill>
            <a:schemeClr val="accent2"/>
          </a:solidFill>
        </p:spPr>
        <p:txBody>
          <a:bodyPr lIns="72000" tIns="72000"/>
          <a:lstStyle>
            <a:lvl1pPr marL="0" indent="0">
              <a:buFontTx/>
              <a:buNone/>
              <a:defRPr sz="1800"/>
            </a:lvl1pPr>
          </a:lstStyle>
          <a:p>
            <a:r>
              <a:rPr lang="en" dirty="0"/>
              <a:t>Insert image </a:t>
            </a:r>
            <a:r>
              <a:rPr lang="de-DE" dirty="0"/>
              <a:t>16,9 x 19,05 </a:t>
            </a:r>
            <a:r>
              <a:rPr lang="en" dirty="0"/>
              <a:t>cm and place to background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00" y="642715"/>
            <a:ext cx="4828536" cy="81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Headline maximum two lines (Light, 28pt/33,6pt)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bg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="" xmlns:a16="http://schemas.microsoft.com/office/drawing/2014/main" id="{03AF076D-3139-A742-8CC1-EE726B8C73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38924" y="1702800"/>
            <a:ext cx="4841877" cy="4431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22pt/28,6pt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eingerückt bei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3,0 cm</a:t>
            </a:r>
          </a:p>
          <a:p>
            <a:pPr lvl="4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995321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18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/ Image righ with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7B4CF68-202A-42D7-9359-C10F042C3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725" y="642715"/>
            <a:ext cx="6188076" cy="81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 maximum two lines (Titillium Web Light, 28pt/33,6pt)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632C1B4-8345-4BE1-B6CE-8C8917C39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E0179FC7-190C-B44A-9E8B-105C34944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EFC86329-D2A2-41F2-BB59-86696DD205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0725" y="1702800"/>
            <a:ext cx="6188075" cy="44316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First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22pt/28,6pt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0,6 cm 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1,2 cm</a:t>
            </a:r>
          </a:p>
          <a:p>
            <a:pPr lvl="2"/>
            <a:r>
              <a:rPr lang="de-DE" dirty="0"/>
              <a:t>Third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1,8 cm</a:t>
            </a:r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2,4 cm</a:t>
            </a:r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Titillium</a:t>
            </a:r>
            <a:r>
              <a:rPr lang="de-DE" dirty="0"/>
              <a:t> Web Light </a:t>
            </a:r>
            <a:r>
              <a:rPr lang="de-DE" dirty="0" err="1"/>
              <a:t>indented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3,0 cm</a:t>
            </a:r>
          </a:p>
          <a:p>
            <a:pPr lvl="4"/>
            <a:endParaRPr lang="en-GB" noProof="0" dirty="0"/>
          </a:p>
        </p:txBody>
      </p:sp>
      <p:sp>
        <p:nvSpPr>
          <p:cNvPr id="6" name="Bildplatzhalter 3">
            <a:extLst>
              <a:ext uri="{FF2B5EF4-FFF2-40B4-BE49-F238E27FC236}">
                <a16:creationId xmlns="" xmlns:a16="http://schemas.microsoft.com/office/drawing/2014/main" id="{282AF56D-C0D4-6D47-A3D3-E71C6597A2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89775" y="722620"/>
            <a:ext cx="4384675" cy="5414400"/>
          </a:xfrm>
          <a:noFill/>
        </p:spPr>
        <p:txBody>
          <a:bodyPr lIns="72000" tIns="72000"/>
          <a:lstStyle>
            <a:lvl1pPr marL="0" indent="0">
              <a:buFontTx/>
              <a:buNone/>
              <a:defRPr sz="1800"/>
            </a:lvl1pPr>
          </a:lstStyle>
          <a:p>
            <a:r>
              <a:rPr lang="en-GB" noProof="0"/>
              <a:t>Insert image 12,18 x 15,04 cm</a:t>
            </a:r>
          </a:p>
        </p:txBody>
      </p:sp>
    </p:spTree>
    <p:extLst>
      <p:ext uri="{BB962C8B-B14F-4D97-AF65-F5344CB8AC3E}">
        <p14:creationId xmlns:p14="http://schemas.microsoft.com/office/powerpoint/2010/main" val="4143447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79D19E3A-08F5-4808-AAA1-6808DC5B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642715"/>
            <a:ext cx="10753725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maximum two lines (</a:t>
            </a:r>
            <a:r>
              <a:rPr lang="en-GB" noProof="0" dirty="0" err="1"/>
              <a:t>Titillium</a:t>
            </a:r>
            <a:r>
              <a:rPr lang="en-GB" noProof="0" dirty="0"/>
              <a:t> Web Light, 28pt/33,6pt)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C4130D94-1C87-4818-A847-C8C7E5449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9999" y="6378435"/>
            <a:ext cx="8919301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r>
              <a:rPr lang="de-DE" noProof="0" smtClean="0"/>
              <a:t>Company Profile     |     March 2020     |     © FRIWO Gerätebau GmbH</a:t>
            </a:r>
            <a:endParaRPr lang="en-GB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41A6D73-067C-4EF7-86A0-39083E6CF4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60724" y="6378435"/>
            <a:ext cx="360000" cy="180000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800" b="0" i="0" spc="10" baseline="0">
                <a:solidFill>
                  <a:schemeClr val="tx1"/>
                </a:solidFill>
                <a:latin typeface="Titillium Web" pitchFamily="2" charset="77"/>
              </a:defRPr>
            </a:lvl1pPr>
          </a:lstStyle>
          <a:p>
            <a:fld id="{5FA9CB9D-9AD2-42A2-AF6F-C192DE87FBBA}" type="slidenum">
              <a:rPr lang="en-GB" noProof="0" smtClean="0"/>
              <a:pPr/>
              <a:t>‹Nr.›</a:t>
            </a:fld>
            <a:endParaRPr lang="en-GB" noProof="0"/>
          </a:p>
        </p:txBody>
      </p:sp>
      <p:grpSp>
        <p:nvGrpSpPr>
          <p:cNvPr id="59" name="Gruppieren 58">
            <a:extLst>
              <a:ext uri="{FF2B5EF4-FFF2-40B4-BE49-F238E27FC236}">
                <a16:creationId xmlns="" xmlns:a16="http://schemas.microsoft.com/office/drawing/2014/main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43" name="Freihandform 42">
              <a:extLst>
                <a:ext uri="{FF2B5EF4-FFF2-40B4-BE49-F238E27FC236}">
                  <a16:creationId xmlns="" xmlns:a16="http://schemas.microsoft.com/office/drawing/2014/main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="" xmlns:a16="http://schemas.microsoft.com/office/drawing/2014/main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5" name="Freihandform 44">
              <a:extLst>
                <a:ext uri="{FF2B5EF4-FFF2-40B4-BE49-F238E27FC236}">
                  <a16:creationId xmlns="" xmlns:a16="http://schemas.microsoft.com/office/drawing/2014/main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="" xmlns:a16="http://schemas.microsoft.com/office/drawing/2014/main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="" xmlns:a16="http://schemas.microsoft.com/office/drawing/2014/main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="" xmlns:a16="http://schemas.microsoft.com/office/drawing/2014/main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="" xmlns:a16="http://schemas.microsoft.com/office/drawing/2014/main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="" xmlns:a16="http://schemas.microsoft.com/office/drawing/2014/main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="" xmlns:a16="http://schemas.microsoft.com/office/drawing/2014/main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2" name="Freihandform 51">
              <a:extLst>
                <a:ext uri="{FF2B5EF4-FFF2-40B4-BE49-F238E27FC236}">
                  <a16:creationId xmlns="" xmlns:a16="http://schemas.microsoft.com/office/drawing/2014/main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3" name="Freihandform 52">
              <a:extLst>
                <a:ext uri="{FF2B5EF4-FFF2-40B4-BE49-F238E27FC236}">
                  <a16:creationId xmlns="" xmlns:a16="http://schemas.microsoft.com/office/drawing/2014/main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4" name="Freihandform 53">
              <a:extLst>
                <a:ext uri="{FF2B5EF4-FFF2-40B4-BE49-F238E27FC236}">
                  <a16:creationId xmlns="" xmlns:a16="http://schemas.microsoft.com/office/drawing/2014/main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5" name="Freihandform 54">
              <a:extLst>
                <a:ext uri="{FF2B5EF4-FFF2-40B4-BE49-F238E27FC236}">
                  <a16:creationId xmlns="" xmlns:a16="http://schemas.microsoft.com/office/drawing/2014/main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6" name="Freihandform 55">
              <a:extLst>
                <a:ext uri="{FF2B5EF4-FFF2-40B4-BE49-F238E27FC236}">
                  <a16:creationId xmlns="" xmlns:a16="http://schemas.microsoft.com/office/drawing/2014/main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7" name="Freihandform 56">
              <a:extLst>
                <a:ext uri="{FF2B5EF4-FFF2-40B4-BE49-F238E27FC236}">
                  <a16:creationId xmlns="" xmlns:a16="http://schemas.microsoft.com/office/drawing/2014/main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8" name="Freihandform 57">
              <a:extLst>
                <a:ext uri="{FF2B5EF4-FFF2-40B4-BE49-F238E27FC236}">
                  <a16:creationId xmlns="" xmlns:a16="http://schemas.microsoft.com/office/drawing/2014/main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CF37CDB3-6508-43F0-BCEF-B44805FB4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702800"/>
            <a:ext cx="10753200" cy="4431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First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0,6 cm </a:t>
            </a:r>
          </a:p>
          <a:p>
            <a:pPr lvl="1"/>
            <a:r>
              <a:rPr lang="en-GB" noProof="0" dirty="0"/>
              <a:t>Second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1,2 cm</a:t>
            </a:r>
          </a:p>
          <a:p>
            <a:pPr lvl="2"/>
            <a:r>
              <a:rPr lang="en-GB" noProof="0" dirty="0"/>
              <a:t>Third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1,8 cm</a:t>
            </a:r>
          </a:p>
          <a:p>
            <a:pPr lvl="3"/>
            <a:r>
              <a:rPr lang="en-GB" noProof="0" dirty="0"/>
              <a:t>Fourth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2,4 cm</a:t>
            </a:r>
          </a:p>
          <a:p>
            <a:pPr lvl="4"/>
            <a:r>
              <a:rPr lang="en-GB" noProof="0" dirty="0"/>
              <a:t>Fifth text layer body text </a:t>
            </a:r>
            <a:r>
              <a:rPr lang="en-GB" noProof="0" dirty="0" err="1"/>
              <a:t>Titillium</a:t>
            </a:r>
            <a:r>
              <a:rPr lang="en-GB" noProof="0" dirty="0"/>
              <a:t> Web Light 22pt/28,6pt indented by </a:t>
            </a:r>
            <a:r>
              <a:rPr lang="en-GB" noProof="0" dirty="0" err="1"/>
              <a:t>bei</a:t>
            </a:r>
            <a:r>
              <a:rPr lang="en-GB" noProof="0" dirty="0"/>
              <a:t> 3,0 cm</a:t>
            </a:r>
          </a:p>
          <a:p>
            <a:pPr lvl="4"/>
            <a:endParaRPr lang="en-GB" noProof="0" dirty="0"/>
          </a:p>
        </p:txBody>
      </p:sp>
      <p:cxnSp>
        <p:nvCxnSpPr>
          <p:cNvPr id="24" name="Gerade Verbindung 23">
            <a:extLst>
              <a:ext uri="{FF2B5EF4-FFF2-40B4-BE49-F238E27FC236}">
                <a16:creationId xmlns="" xmlns:a16="http://schemas.microsoft.com/office/drawing/2014/main" id="{E532E230-7CBC-364D-B612-694992A85B9E}"/>
              </a:ext>
            </a:extLst>
          </p:cNvPr>
          <p:cNvCxnSpPr>
            <a:cxnSpLocks/>
          </p:cNvCxnSpPr>
          <p:nvPr/>
        </p:nvCxnSpPr>
        <p:spPr>
          <a:xfrm>
            <a:off x="1448084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="" xmlns:a16="http://schemas.microsoft.com/office/drawing/2014/main" id="{4825EF04-B0F1-7649-BF3C-354614FB5E20}"/>
              </a:ext>
            </a:extLst>
          </p:cNvPr>
          <p:cNvCxnSpPr>
            <a:cxnSpLocks/>
          </p:cNvCxnSpPr>
          <p:nvPr/>
        </p:nvCxnSpPr>
        <p:spPr>
          <a:xfrm>
            <a:off x="1629059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>
            <a:extLst>
              <a:ext uri="{FF2B5EF4-FFF2-40B4-BE49-F238E27FC236}">
                <a16:creationId xmlns="" xmlns:a16="http://schemas.microsoft.com/office/drawing/2014/main" id="{C62CB77A-F2FD-5240-BA3F-A35C0E8308A2}"/>
              </a:ext>
            </a:extLst>
          </p:cNvPr>
          <p:cNvCxnSpPr>
            <a:cxnSpLocks/>
          </p:cNvCxnSpPr>
          <p:nvPr/>
        </p:nvCxnSpPr>
        <p:spPr>
          <a:xfrm>
            <a:off x="72000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>
            <a:extLst>
              <a:ext uri="{FF2B5EF4-FFF2-40B4-BE49-F238E27FC236}">
                <a16:creationId xmlns="" xmlns:a16="http://schemas.microsoft.com/office/drawing/2014/main" id="{5902BF24-5F4D-9441-A0D4-1C1D53E425FB}"/>
              </a:ext>
            </a:extLst>
          </p:cNvPr>
          <p:cNvCxnSpPr>
            <a:cxnSpLocks/>
          </p:cNvCxnSpPr>
          <p:nvPr/>
        </p:nvCxnSpPr>
        <p:spPr>
          <a:xfrm>
            <a:off x="2359236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="" xmlns:a16="http://schemas.microsoft.com/office/drawing/2014/main" id="{6BE204F8-2513-5746-9BDC-FCCC56CAFE8C}"/>
              </a:ext>
            </a:extLst>
          </p:cNvPr>
          <p:cNvCxnSpPr>
            <a:cxnSpLocks/>
          </p:cNvCxnSpPr>
          <p:nvPr/>
        </p:nvCxnSpPr>
        <p:spPr>
          <a:xfrm>
            <a:off x="2540211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="" xmlns:a16="http://schemas.microsoft.com/office/drawing/2014/main" id="{AD675B86-15A3-5743-A30B-E7A8590D1056}"/>
              </a:ext>
            </a:extLst>
          </p:cNvPr>
          <p:cNvCxnSpPr>
            <a:cxnSpLocks/>
          </p:cNvCxnSpPr>
          <p:nvPr/>
        </p:nvCxnSpPr>
        <p:spPr>
          <a:xfrm>
            <a:off x="3266167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="" xmlns:a16="http://schemas.microsoft.com/office/drawing/2014/main" id="{219AB6C2-6FD2-4248-82E2-C66454EC9ECC}"/>
              </a:ext>
            </a:extLst>
          </p:cNvPr>
          <p:cNvCxnSpPr>
            <a:cxnSpLocks/>
          </p:cNvCxnSpPr>
          <p:nvPr/>
        </p:nvCxnSpPr>
        <p:spPr>
          <a:xfrm>
            <a:off x="3447142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="" xmlns:a16="http://schemas.microsoft.com/office/drawing/2014/main" id="{B9FD3597-0DB0-E540-A6CC-BFE62D0EB209}"/>
              </a:ext>
            </a:extLst>
          </p:cNvPr>
          <p:cNvCxnSpPr>
            <a:cxnSpLocks/>
          </p:cNvCxnSpPr>
          <p:nvPr/>
        </p:nvCxnSpPr>
        <p:spPr>
          <a:xfrm>
            <a:off x="4177392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="" xmlns:a16="http://schemas.microsoft.com/office/drawing/2014/main" id="{EB90385A-CC9C-DC4B-A5F0-2CC7E8E44198}"/>
              </a:ext>
            </a:extLst>
          </p:cNvPr>
          <p:cNvCxnSpPr>
            <a:cxnSpLocks/>
          </p:cNvCxnSpPr>
          <p:nvPr/>
        </p:nvCxnSpPr>
        <p:spPr>
          <a:xfrm>
            <a:off x="4358367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="" xmlns:a16="http://schemas.microsoft.com/office/drawing/2014/main" id="{84FC3140-F804-244B-9469-A61DECF9CB65}"/>
              </a:ext>
            </a:extLst>
          </p:cNvPr>
          <p:cNvCxnSpPr>
            <a:cxnSpLocks/>
          </p:cNvCxnSpPr>
          <p:nvPr/>
        </p:nvCxnSpPr>
        <p:spPr>
          <a:xfrm>
            <a:off x="5088617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="" xmlns:a16="http://schemas.microsoft.com/office/drawing/2014/main" id="{4362C584-DE35-C940-953B-749FBA622AD4}"/>
              </a:ext>
            </a:extLst>
          </p:cNvPr>
          <p:cNvCxnSpPr>
            <a:cxnSpLocks/>
          </p:cNvCxnSpPr>
          <p:nvPr/>
        </p:nvCxnSpPr>
        <p:spPr>
          <a:xfrm>
            <a:off x="5269592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="" xmlns:a16="http://schemas.microsoft.com/office/drawing/2014/main" id="{C5ADD14D-FC73-5E48-B1E8-6DB0D1911F71}"/>
              </a:ext>
            </a:extLst>
          </p:cNvPr>
          <p:cNvCxnSpPr>
            <a:cxnSpLocks/>
          </p:cNvCxnSpPr>
          <p:nvPr/>
        </p:nvCxnSpPr>
        <p:spPr>
          <a:xfrm>
            <a:off x="599875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>
            <a:extLst>
              <a:ext uri="{FF2B5EF4-FFF2-40B4-BE49-F238E27FC236}">
                <a16:creationId xmlns="" xmlns:a16="http://schemas.microsoft.com/office/drawing/2014/main" id="{7DCF3ACF-32F1-744B-9E5B-5A40F9E72EE9}"/>
              </a:ext>
            </a:extLst>
          </p:cNvPr>
          <p:cNvCxnSpPr>
            <a:cxnSpLocks/>
          </p:cNvCxnSpPr>
          <p:nvPr/>
        </p:nvCxnSpPr>
        <p:spPr>
          <a:xfrm>
            <a:off x="617972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="" xmlns:a16="http://schemas.microsoft.com/office/drawing/2014/main" id="{1C36EF77-681B-E146-B4CA-92404BED92F2}"/>
              </a:ext>
            </a:extLst>
          </p:cNvPr>
          <p:cNvCxnSpPr>
            <a:cxnSpLocks/>
          </p:cNvCxnSpPr>
          <p:nvPr/>
        </p:nvCxnSpPr>
        <p:spPr>
          <a:xfrm>
            <a:off x="690997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="" xmlns:a16="http://schemas.microsoft.com/office/drawing/2014/main" id="{84EE02A6-D2B7-7C40-963E-2700E02E9AC7}"/>
              </a:ext>
            </a:extLst>
          </p:cNvPr>
          <p:cNvCxnSpPr>
            <a:cxnSpLocks/>
          </p:cNvCxnSpPr>
          <p:nvPr/>
        </p:nvCxnSpPr>
        <p:spPr>
          <a:xfrm>
            <a:off x="709095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>
            <a:extLst>
              <a:ext uri="{FF2B5EF4-FFF2-40B4-BE49-F238E27FC236}">
                <a16:creationId xmlns="" xmlns:a16="http://schemas.microsoft.com/office/drawing/2014/main" id="{5B9550E2-1BC0-BA44-B2AD-22612C14027E}"/>
              </a:ext>
            </a:extLst>
          </p:cNvPr>
          <p:cNvCxnSpPr>
            <a:cxnSpLocks/>
          </p:cNvCxnSpPr>
          <p:nvPr/>
        </p:nvCxnSpPr>
        <p:spPr>
          <a:xfrm>
            <a:off x="782120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="" xmlns:a16="http://schemas.microsoft.com/office/drawing/2014/main" id="{75D31118-37BB-2F4D-A915-1E583F7E7B65}"/>
              </a:ext>
            </a:extLst>
          </p:cNvPr>
          <p:cNvCxnSpPr>
            <a:cxnSpLocks/>
          </p:cNvCxnSpPr>
          <p:nvPr/>
        </p:nvCxnSpPr>
        <p:spPr>
          <a:xfrm>
            <a:off x="800217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="" xmlns:a16="http://schemas.microsoft.com/office/drawing/2014/main" id="{C843CC70-7590-DC4C-8A60-D193679C38A1}"/>
              </a:ext>
            </a:extLst>
          </p:cNvPr>
          <p:cNvCxnSpPr>
            <a:cxnSpLocks/>
          </p:cNvCxnSpPr>
          <p:nvPr/>
        </p:nvCxnSpPr>
        <p:spPr>
          <a:xfrm>
            <a:off x="872680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>
            <a:extLst>
              <a:ext uri="{FF2B5EF4-FFF2-40B4-BE49-F238E27FC236}">
                <a16:creationId xmlns="" xmlns:a16="http://schemas.microsoft.com/office/drawing/2014/main" id="{150CA099-4D65-3944-AA1C-7DFF1D54CD7A}"/>
              </a:ext>
            </a:extLst>
          </p:cNvPr>
          <p:cNvCxnSpPr>
            <a:cxnSpLocks/>
          </p:cNvCxnSpPr>
          <p:nvPr/>
        </p:nvCxnSpPr>
        <p:spPr>
          <a:xfrm>
            <a:off x="890777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>
            <a:extLst>
              <a:ext uri="{FF2B5EF4-FFF2-40B4-BE49-F238E27FC236}">
                <a16:creationId xmlns="" xmlns:a16="http://schemas.microsoft.com/office/drawing/2014/main" id="{1F152BF5-ED29-0E48-B2D7-4F9E77D7FB99}"/>
              </a:ext>
            </a:extLst>
          </p:cNvPr>
          <p:cNvCxnSpPr>
            <a:cxnSpLocks/>
          </p:cNvCxnSpPr>
          <p:nvPr/>
        </p:nvCxnSpPr>
        <p:spPr>
          <a:xfrm>
            <a:off x="963802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>
            <a:extLst>
              <a:ext uri="{FF2B5EF4-FFF2-40B4-BE49-F238E27FC236}">
                <a16:creationId xmlns="" xmlns:a16="http://schemas.microsoft.com/office/drawing/2014/main" id="{3BD0DA3F-504E-1D4F-B8A7-77B21AFD1164}"/>
              </a:ext>
            </a:extLst>
          </p:cNvPr>
          <p:cNvCxnSpPr>
            <a:cxnSpLocks/>
          </p:cNvCxnSpPr>
          <p:nvPr/>
        </p:nvCxnSpPr>
        <p:spPr>
          <a:xfrm>
            <a:off x="981900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>
            <a:extLst>
              <a:ext uri="{FF2B5EF4-FFF2-40B4-BE49-F238E27FC236}">
                <a16:creationId xmlns="" xmlns:a16="http://schemas.microsoft.com/office/drawing/2014/main" id="{E814A396-58F5-E649-9527-5D9782B8C047}"/>
              </a:ext>
            </a:extLst>
          </p:cNvPr>
          <p:cNvCxnSpPr>
            <a:cxnSpLocks/>
          </p:cNvCxnSpPr>
          <p:nvPr/>
        </p:nvCxnSpPr>
        <p:spPr>
          <a:xfrm>
            <a:off x="10549250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>
            <a:extLst>
              <a:ext uri="{FF2B5EF4-FFF2-40B4-BE49-F238E27FC236}">
                <a16:creationId xmlns="" xmlns:a16="http://schemas.microsoft.com/office/drawing/2014/main" id="{733C40EB-05C0-054B-88A5-1774290F73BF}"/>
              </a:ext>
            </a:extLst>
          </p:cNvPr>
          <p:cNvCxnSpPr>
            <a:cxnSpLocks/>
          </p:cNvCxnSpPr>
          <p:nvPr/>
        </p:nvCxnSpPr>
        <p:spPr>
          <a:xfrm>
            <a:off x="1073022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="" xmlns:a16="http://schemas.microsoft.com/office/drawing/2014/main" id="{A05DEC66-837A-224A-880E-7E00B2119F19}"/>
              </a:ext>
            </a:extLst>
          </p:cNvPr>
          <p:cNvCxnSpPr>
            <a:cxnSpLocks/>
          </p:cNvCxnSpPr>
          <p:nvPr/>
        </p:nvCxnSpPr>
        <p:spPr>
          <a:xfrm>
            <a:off x="11473175" y="-450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64">
            <a:extLst>
              <a:ext uri="{FF2B5EF4-FFF2-40B4-BE49-F238E27FC236}">
                <a16:creationId xmlns="" xmlns:a16="http://schemas.microsoft.com/office/drawing/2014/main" id="{856F0F47-60BF-0249-A30C-2A7563B6750A}"/>
              </a:ext>
            </a:extLst>
          </p:cNvPr>
          <p:cNvCxnSpPr>
            <a:cxnSpLocks/>
          </p:cNvCxnSpPr>
          <p:nvPr/>
        </p:nvCxnSpPr>
        <p:spPr>
          <a:xfrm>
            <a:off x="1448084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 Verbindung 65">
            <a:extLst>
              <a:ext uri="{FF2B5EF4-FFF2-40B4-BE49-F238E27FC236}">
                <a16:creationId xmlns="" xmlns:a16="http://schemas.microsoft.com/office/drawing/2014/main" id="{507895B2-7F64-9D42-A3B8-7B5EB7090B76}"/>
              </a:ext>
            </a:extLst>
          </p:cNvPr>
          <p:cNvCxnSpPr>
            <a:cxnSpLocks/>
          </p:cNvCxnSpPr>
          <p:nvPr/>
        </p:nvCxnSpPr>
        <p:spPr>
          <a:xfrm>
            <a:off x="1629059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66">
            <a:extLst>
              <a:ext uri="{FF2B5EF4-FFF2-40B4-BE49-F238E27FC236}">
                <a16:creationId xmlns="" xmlns:a16="http://schemas.microsoft.com/office/drawing/2014/main" id="{0F185253-863F-2A49-B8F6-AEFEB1AC2AE1}"/>
              </a:ext>
            </a:extLst>
          </p:cNvPr>
          <p:cNvCxnSpPr>
            <a:cxnSpLocks/>
          </p:cNvCxnSpPr>
          <p:nvPr/>
        </p:nvCxnSpPr>
        <p:spPr>
          <a:xfrm>
            <a:off x="72000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>
            <a:extLst>
              <a:ext uri="{FF2B5EF4-FFF2-40B4-BE49-F238E27FC236}">
                <a16:creationId xmlns="" xmlns:a16="http://schemas.microsoft.com/office/drawing/2014/main" id="{11220A3E-D9B3-4D48-81CA-FFED916341FF}"/>
              </a:ext>
            </a:extLst>
          </p:cNvPr>
          <p:cNvCxnSpPr>
            <a:cxnSpLocks/>
          </p:cNvCxnSpPr>
          <p:nvPr/>
        </p:nvCxnSpPr>
        <p:spPr>
          <a:xfrm>
            <a:off x="2359236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68">
            <a:extLst>
              <a:ext uri="{FF2B5EF4-FFF2-40B4-BE49-F238E27FC236}">
                <a16:creationId xmlns="" xmlns:a16="http://schemas.microsoft.com/office/drawing/2014/main" id="{DBFBFC13-BD1B-2A45-B6CB-040BD64FF935}"/>
              </a:ext>
            </a:extLst>
          </p:cNvPr>
          <p:cNvCxnSpPr>
            <a:cxnSpLocks/>
          </p:cNvCxnSpPr>
          <p:nvPr/>
        </p:nvCxnSpPr>
        <p:spPr>
          <a:xfrm>
            <a:off x="2540211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>
            <a:extLst>
              <a:ext uri="{FF2B5EF4-FFF2-40B4-BE49-F238E27FC236}">
                <a16:creationId xmlns="" xmlns:a16="http://schemas.microsoft.com/office/drawing/2014/main" id="{7FE8A5F7-0509-354C-A0EA-0649FCC852B2}"/>
              </a:ext>
            </a:extLst>
          </p:cNvPr>
          <p:cNvCxnSpPr>
            <a:cxnSpLocks/>
          </p:cNvCxnSpPr>
          <p:nvPr/>
        </p:nvCxnSpPr>
        <p:spPr>
          <a:xfrm>
            <a:off x="3266167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 Verbindung 70">
            <a:extLst>
              <a:ext uri="{FF2B5EF4-FFF2-40B4-BE49-F238E27FC236}">
                <a16:creationId xmlns="" xmlns:a16="http://schemas.microsoft.com/office/drawing/2014/main" id="{F4C8F15E-AACA-A743-82D8-5471BBC36552}"/>
              </a:ext>
            </a:extLst>
          </p:cNvPr>
          <p:cNvCxnSpPr>
            <a:cxnSpLocks/>
          </p:cNvCxnSpPr>
          <p:nvPr/>
        </p:nvCxnSpPr>
        <p:spPr>
          <a:xfrm>
            <a:off x="3447142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71">
            <a:extLst>
              <a:ext uri="{FF2B5EF4-FFF2-40B4-BE49-F238E27FC236}">
                <a16:creationId xmlns="" xmlns:a16="http://schemas.microsoft.com/office/drawing/2014/main" id="{597CEF5A-47F7-1742-ACE4-A2EBC90108A5}"/>
              </a:ext>
            </a:extLst>
          </p:cNvPr>
          <p:cNvCxnSpPr>
            <a:cxnSpLocks/>
          </p:cNvCxnSpPr>
          <p:nvPr/>
        </p:nvCxnSpPr>
        <p:spPr>
          <a:xfrm>
            <a:off x="4177392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72">
            <a:extLst>
              <a:ext uri="{FF2B5EF4-FFF2-40B4-BE49-F238E27FC236}">
                <a16:creationId xmlns="" xmlns:a16="http://schemas.microsoft.com/office/drawing/2014/main" id="{7A9CAE46-0615-744D-A5F6-CFF9647C27D4}"/>
              </a:ext>
            </a:extLst>
          </p:cNvPr>
          <p:cNvCxnSpPr>
            <a:cxnSpLocks/>
          </p:cNvCxnSpPr>
          <p:nvPr/>
        </p:nvCxnSpPr>
        <p:spPr>
          <a:xfrm>
            <a:off x="4358367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>
            <a:extLst>
              <a:ext uri="{FF2B5EF4-FFF2-40B4-BE49-F238E27FC236}">
                <a16:creationId xmlns="" xmlns:a16="http://schemas.microsoft.com/office/drawing/2014/main" id="{3868129C-35FB-EF40-A71B-7E9636074BAE}"/>
              </a:ext>
            </a:extLst>
          </p:cNvPr>
          <p:cNvCxnSpPr>
            <a:cxnSpLocks/>
          </p:cNvCxnSpPr>
          <p:nvPr/>
        </p:nvCxnSpPr>
        <p:spPr>
          <a:xfrm>
            <a:off x="5088617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74">
            <a:extLst>
              <a:ext uri="{FF2B5EF4-FFF2-40B4-BE49-F238E27FC236}">
                <a16:creationId xmlns="" xmlns:a16="http://schemas.microsoft.com/office/drawing/2014/main" id="{7C773E12-D04D-424F-BE40-C0383F8D34EB}"/>
              </a:ext>
            </a:extLst>
          </p:cNvPr>
          <p:cNvCxnSpPr>
            <a:cxnSpLocks/>
          </p:cNvCxnSpPr>
          <p:nvPr/>
        </p:nvCxnSpPr>
        <p:spPr>
          <a:xfrm>
            <a:off x="5269592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75">
            <a:extLst>
              <a:ext uri="{FF2B5EF4-FFF2-40B4-BE49-F238E27FC236}">
                <a16:creationId xmlns="" xmlns:a16="http://schemas.microsoft.com/office/drawing/2014/main" id="{DA1A4259-9BA4-9741-BF75-2661A796F64E}"/>
              </a:ext>
            </a:extLst>
          </p:cNvPr>
          <p:cNvCxnSpPr>
            <a:cxnSpLocks/>
          </p:cNvCxnSpPr>
          <p:nvPr/>
        </p:nvCxnSpPr>
        <p:spPr>
          <a:xfrm>
            <a:off x="599875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>
            <a:extLst>
              <a:ext uri="{FF2B5EF4-FFF2-40B4-BE49-F238E27FC236}">
                <a16:creationId xmlns="" xmlns:a16="http://schemas.microsoft.com/office/drawing/2014/main" id="{3D23CD88-7B3D-034B-8FFD-53649BB7DFE1}"/>
              </a:ext>
            </a:extLst>
          </p:cNvPr>
          <p:cNvCxnSpPr>
            <a:cxnSpLocks/>
          </p:cNvCxnSpPr>
          <p:nvPr/>
        </p:nvCxnSpPr>
        <p:spPr>
          <a:xfrm>
            <a:off x="617972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>
            <a:extLst>
              <a:ext uri="{FF2B5EF4-FFF2-40B4-BE49-F238E27FC236}">
                <a16:creationId xmlns="" xmlns:a16="http://schemas.microsoft.com/office/drawing/2014/main" id="{2CB4B889-CA45-4B45-9D56-460B76D8554F}"/>
              </a:ext>
            </a:extLst>
          </p:cNvPr>
          <p:cNvCxnSpPr>
            <a:cxnSpLocks/>
          </p:cNvCxnSpPr>
          <p:nvPr/>
        </p:nvCxnSpPr>
        <p:spPr>
          <a:xfrm>
            <a:off x="690997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78">
            <a:extLst>
              <a:ext uri="{FF2B5EF4-FFF2-40B4-BE49-F238E27FC236}">
                <a16:creationId xmlns="" xmlns:a16="http://schemas.microsoft.com/office/drawing/2014/main" id="{A2CE90C1-1E4F-704B-9F77-B27C59E0ECBD}"/>
              </a:ext>
            </a:extLst>
          </p:cNvPr>
          <p:cNvCxnSpPr>
            <a:cxnSpLocks/>
          </p:cNvCxnSpPr>
          <p:nvPr/>
        </p:nvCxnSpPr>
        <p:spPr>
          <a:xfrm>
            <a:off x="709095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79">
            <a:extLst>
              <a:ext uri="{FF2B5EF4-FFF2-40B4-BE49-F238E27FC236}">
                <a16:creationId xmlns="" xmlns:a16="http://schemas.microsoft.com/office/drawing/2014/main" id="{725D00B3-4B81-A941-B359-21F23DC4B308}"/>
              </a:ext>
            </a:extLst>
          </p:cNvPr>
          <p:cNvCxnSpPr>
            <a:cxnSpLocks/>
          </p:cNvCxnSpPr>
          <p:nvPr/>
        </p:nvCxnSpPr>
        <p:spPr>
          <a:xfrm>
            <a:off x="782120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80">
            <a:extLst>
              <a:ext uri="{FF2B5EF4-FFF2-40B4-BE49-F238E27FC236}">
                <a16:creationId xmlns="" xmlns:a16="http://schemas.microsoft.com/office/drawing/2014/main" id="{A67D03B4-4B1A-2245-9447-7D6AF97F89D2}"/>
              </a:ext>
            </a:extLst>
          </p:cNvPr>
          <p:cNvCxnSpPr>
            <a:cxnSpLocks/>
          </p:cNvCxnSpPr>
          <p:nvPr/>
        </p:nvCxnSpPr>
        <p:spPr>
          <a:xfrm>
            <a:off x="800217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81">
            <a:extLst>
              <a:ext uri="{FF2B5EF4-FFF2-40B4-BE49-F238E27FC236}">
                <a16:creationId xmlns="" xmlns:a16="http://schemas.microsoft.com/office/drawing/2014/main" id="{63326877-CE98-A145-BCA5-2E29D1779B3D}"/>
              </a:ext>
            </a:extLst>
          </p:cNvPr>
          <p:cNvCxnSpPr>
            <a:cxnSpLocks/>
          </p:cNvCxnSpPr>
          <p:nvPr/>
        </p:nvCxnSpPr>
        <p:spPr>
          <a:xfrm>
            <a:off x="872680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82">
            <a:extLst>
              <a:ext uri="{FF2B5EF4-FFF2-40B4-BE49-F238E27FC236}">
                <a16:creationId xmlns="" xmlns:a16="http://schemas.microsoft.com/office/drawing/2014/main" id="{AC236346-829A-6C47-962E-15D1E4A6B0E8}"/>
              </a:ext>
            </a:extLst>
          </p:cNvPr>
          <p:cNvCxnSpPr>
            <a:cxnSpLocks/>
          </p:cNvCxnSpPr>
          <p:nvPr/>
        </p:nvCxnSpPr>
        <p:spPr>
          <a:xfrm>
            <a:off x="890777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 Verbindung 83">
            <a:extLst>
              <a:ext uri="{FF2B5EF4-FFF2-40B4-BE49-F238E27FC236}">
                <a16:creationId xmlns="" xmlns:a16="http://schemas.microsoft.com/office/drawing/2014/main" id="{18D7C14C-6B4F-064E-AA81-B8DC273EE9C3}"/>
              </a:ext>
            </a:extLst>
          </p:cNvPr>
          <p:cNvCxnSpPr>
            <a:cxnSpLocks/>
          </p:cNvCxnSpPr>
          <p:nvPr/>
        </p:nvCxnSpPr>
        <p:spPr>
          <a:xfrm>
            <a:off x="963802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84">
            <a:extLst>
              <a:ext uri="{FF2B5EF4-FFF2-40B4-BE49-F238E27FC236}">
                <a16:creationId xmlns="" xmlns:a16="http://schemas.microsoft.com/office/drawing/2014/main" id="{CD50E06A-A84B-8C4C-8EF4-490DC4296BD4}"/>
              </a:ext>
            </a:extLst>
          </p:cNvPr>
          <p:cNvCxnSpPr>
            <a:cxnSpLocks/>
          </p:cNvCxnSpPr>
          <p:nvPr/>
        </p:nvCxnSpPr>
        <p:spPr>
          <a:xfrm>
            <a:off x="981900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85">
            <a:extLst>
              <a:ext uri="{FF2B5EF4-FFF2-40B4-BE49-F238E27FC236}">
                <a16:creationId xmlns="" xmlns:a16="http://schemas.microsoft.com/office/drawing/2014/main" id="{533F528D-0E19-3047-B494-D747BE7C382F}"/>
              </a:ext>
            </a:extLst>
          </p:cNvPr>
          <p:cNvCxnSpPr>
            <a:cxnSpLocks/>
          </p:cNvCxnSpPr>
          <p:nvPr/>
        </p:nvCxnSpPr>
        <p:spPr>
          <a:xfrm>
            <a:off x="10549250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86">
            <a:extLst>
              <a:ext uri="{FF2B5EF4-FFF2-40B4-BE49-F238E27FC236}">
                <a16:creationId xmlns="" xmlns:a16="http://schemas.microsoft.com/office/drawing/2014/main" id="{3F8BB083-7BE1-874B-824B-4236D6F1351D}"/>
              </a:ext>
            </a:extLst>
          </p:cNvPr>
          <p:cNvCxnSpPr>
            <a:cxnSpLocks/>
          </p:cNvCxnSpPr>
          <p:nvPr/>
        </p:nvCxnSpPr>
        <p:spPr>
          <a:xfrm>
            <a:off x="1073022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87">
            <a:extLst>
              <a:ext uri="{FF2B5EF4-FFF2-40B4-BE49-F238E27FC236}">
                <a16:creationId xmlns="" xmlns:a16="http://schemas.microsoft.com/office/drawing/2014/main" id="{3749DD99-D8BE-9746-AAA0-4FE1665F8C8C}"/>
              </a:ext>
            </a:extLst>
          </p:cNvPr>
          <p:cNvCxnSpPr>
            <a:cxnSpLocks/>
          </p:cNvCxnSpPr>
          <p:nvPr/>
        </p:nvCxnSpPr>
        <p:spPr>
          <a:xfrm>
            <a:off x="11473175" y="7038000"/>
            <a:ext cx="0" cy="36000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88">
            <a:extLst>
              <a:ext uri="{FF2B5EF4-FFF2-40B4-BE49-F238E27FC236}">
                <a16:creationId xmlns="" xmlns:a16="http://schemas.microsoft.com/office/drawing/2014/main" id="{F5D275F7-66CF-D94A-A2F0-ACA768DF1FAA}"/>
              </a:ext>
            </a:extLst>
          </p:cNvPr>
          <p:cNvCxnSpPr>
            <a:cxnSpLocks/>
          </p:cNvCxnSpPr>
          <p:nvPr/>
        </p:nvCxnSpPr>
        <p:spPr>
          <a:xfrm flipH="1">
            <a:off x="-540000" y="719138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89">
            <a:extLst>
              <a:ext uri="{FF2B5EF4-FFF2-40B4-BE49-F238E27FC236}">
                <a16:creationId xmlns="" xmlns:a16="http://schemas.microsoft.com/office/drawing/2014/main" id="{82A201F5-3320-5440-AF48-2675FA8EAB38}"/>
              </a:ext>
            </a:extLst>
          </p:cNvPr>
          <p:cNvCxnSpPr>
            <a:cxnSpLocks/>
          </p:cNvCxnSpPr>
          <p:nvPr/>
        </p:nvCxnSpPr>
        <p:spPr>
          <a:xfrm flipH="1">
            <a:off x="-540000" y="1643370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90">
            <a:extLst>
              <a:ext uri="{FF2B5EF4-FFF2-40B4-BE49-F238E27FC236}">
                <a16:creationId xmlns="" xmlns:a16="http://schemas.microsoft.com/office/drawing/2014/main" id="{27B2E9D1-3025-AF43-A00B-DD0F3811AF1E}"/>
              </a:ext>
            </a:extLst>
          </p:cNvPr>
          <p:cNvCxnSpPr>
            <a:cxnSpLocks/>
          </p:cNvCxnSpPr>
          <p:nvPr/>
        </p:nvCxnSpPr>
        <p:spPr>
          <a:xfrm flipH="1">
            <a:off x="-540000" y="6136712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91">
            <a:extLst>
              <a:ext uri="{FF2B5EF4-FFF2-40B4-BE49-F238E27FC236}">
                <a16:creationId xmlns="" xmlns:a16="http://schemas.microsoft.com/office/drawing/2014/main" id="{8D35C81B-C258-1240-B95A-EB624CE01467}"/>
              </a:ext>
            </a:extLst>
          </p:cNvPr>
          <p:cNvCxnSpPr>
            <a:cxnSpLocks/>
          </p:cNvCxnSpPr>
          <p:nvPr/>
        </p:nvCxnSpPr>
        <p:spPr>
          <a:xfrm flipH="1">
            <a:off x="12373200" y="719138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>
            <a:extLst>
              <a:ext uri="{FF2B5EF4-FFF2-40B4-BE49-F238E27FC236}">
                <a16:creationId xmlns="" xmlns:a16="http://schemas.microsoft.com/office/drawing/2014/main" id="{5AD8C4B9-E531-D046-A504-79899A4421D1}"/>
              </a:ext>
            </a:extLst>
          </p:cNvPr>
          <p:cNvCxnSpPr>
            <a:cxnSpLocks/>
          </p:cNvCxnSpPr>
          <p:nvPr/>
        </p:nvCxnSpPr>
        <p:spPr>
          <a:xfrm flipH="1">
            <a:off x="12373200" y="1643370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93">
            <a:extLst>
              <a:ext uri="{FF2B5EF4-FFF2-40B4-BE49-F238E27FC236}">
                <a16:creationId xmlns="" xmlns:a16="http://schemas.microsoft.com/office/drawing/2014/main" id="{85A51A24-14F0-4A4D-9351-24465733FD01}"/>
              </a:ext>
            </a:extLst>
          </p:cNvPr>
          <p:cNvCxnSpPr>
            <a:cxnSpLocks/>
          </p:cNvCxnSpPr>
          <p:nvPr/>
        </p:nvCxnSpPr>
        <p:spPr>
          <a:xfrm flipH="1">
            <a:off x="12373200" y="6136712"/>
            <a:ext cx="360000" cy="0"/>
          </a:xfrm>
          <a:prstGeom prst="line">
            <a:avLst/>
          </a:prstGeom>
          <a:ln w="63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1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9" r:id="rId3"/>
    <p:sldLayoutId id="2147483651" r:id="rId4"/>
    <p:sldLayoutId id="2147483650" r:id="rId5"/>
    <p:sldLayoutId id="2147483660" r:id="rId6"/>
    <p:sldLayoutId id="2147483661" r:id="rId7"/>
    <p:sldLayoutId id="2147483662" r:id="rId8"/>
    <p:sldLayoutId id="2147483663" r:id="rId9"/>
    <p:sldLayoutId id="2147483658" r:id="rId10"/>
    <p:sldLayoutId id="2147483664" r:id="rId11"/>
    <p:sldLayoutId id="2147483665" r:id="rId12"/>
    <p:sldLayoutId id="2147483654" r:id="rId13"/>
    <p:sldLayoutId id="2147483668" r:id="rId14"/>
    <p:sldLayoutId id="2147483669" r:id="rId15"/>
    <p:sldLayoutId id="2147483667" r:id="rId16"/>
  </p:sldLayoutIdLst>
  <p:hf hdr="0" dt="0"/>
  <p:txStyles>
    <p:titleStyle>
      <a:lvl1pPr algn="l" defTabSz="914400" rtl="0" eaLnBrk="1" latinLnBrk="0" hangingPunct="1">
        <a:lnSpc>
          <a:spcPts val="3360"/>
        </a:lnSpc>
        <a:spcBef>
          <a:spcPct val="0"/>
        </a:spcBef>
        <a:buNone/>
        <a:defRPr sz="28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ts val="2860"/>
        </a:lnSpc>
        <a:spcBef>
          <a:spcPts val="1650"/>
        </a:spcBef>
        <a:spcAft>
          <a:spcPts val="0"/>
        </a:spcAft>
        <a:buFont typeface="Titillium Web" panose="00000500000000000000" pitchFamily="2" charset="0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marR="0" indent="-216000" algn="l" defTabSz="914400" rtl="0" eaLnBrk="1" fontAlgn="auto" latinLnBrk="0" hangingPunct="1">
        <a:lnSpc>
          <a:spcPts val="2860"/>
        </a:lnSpc>
        <a:spcBef>
          <a:spcPts val="0"/>
        </a:spcBef>
        <a:spcAft>
          <a:spcPts val="0"/>
        </a:spcAft>
        <a:buClrTx/>
        <a:buSzTx/>
        <a:buFont typeface="Titillium Web" panose="00000500000000000000" pitchFamily="2" charset="0"/>
        <a:buChar char="·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ts val="2860"/>
        </a:lnSpc>
        <a:spcBef>
          <a:spcPts val="0"/>
        </a:spcBef>
        <a:spcAft>
          <a:spcPts val="0"/>
        </a:spcAft>
        <a:buFont typeface="Titillium Web" panose="00000500000000000000" pitchFamily="2" charset="0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ts val="2860"/>
        </a:lnSpc>
        <a:spcBef>
          <a:spcPts val="0"/>
        </a:spcBef>
        <a:spcAft>
          <a:spcPts val="0"/>
        </a:spcAft>
        <a:buFont typeface="Titillium Web" panose="00000500000000000000" pitchFamily="2" charset="0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ts val="2860"/>
        </a:lnSpc>
        <a:spcBef>
          <a:spcPts val="0"/>
        </a:spcBef>
        <a:spcAft>
          <a:spcPts val="0"/>
        </a:spcAft>
        <a:buFont typeface="Titillium Web" panose="00000500000000000000" pitchFamily="2" charset="0"/>
        <a:buChar char="·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866" userDrawn="1">
          <p15:clr>
            <a:srgbClr val="F26B43"/>
          </p15:clr>
        </p15:guide>
        <p15:guide id="2" pos="453" userDrawn="1">
          <p15:clr>
            <a:srgbClr val="F26B43"/>
          </p15:clr>
        </p15:guide>
        <p15:guide id="23" pos="6063" userDrawn="1">
          <p15:clr>
            <a:srgbClr val="F26B43"/>
          </p15:clr>
        </p15:guide>
        <p15:guide id="25" pos="7228" userDrawn="1">
          <p15:clr>
            <a:srgbClr val="F26B43"/>
          </p15:clr>
        </p15:guide>
        <p15:guide id="26" orient="horz" pos="453" userDrawn="1">
          <p15:clr>
            <a:srgbClr val="F26B43"/>
          </p15:clr>
        </p15:guide>
        <p15:guide id="27" orient="horz" pos="10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2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 for demanding future markets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6" name="Picture 8" descr="G:\Marketing\70 Fotos\00 Fotolia\Fotolia_146326472_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205" r="56764" b="-205"/>
          <a:stretch/>
        </p:blipFill>
        <p:spPr bwMode="auto">
          <a:xfrm>
            <a:off x="3467102" y="1409700"/>
            <a:ext cx="2476500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G:\Marketing\70 Fotos\00 Fotolia\Fotolia_237710030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1" t="205" r="54800" b="-205"/>
          <a:stretch/>
        </p:blipFill>
        <p:spPr bwMode="auto">
          <a:xfrm>
            <a:off x="711203" y="1409700"/>
            <a:ext cx="2468621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Marketing\70 Fotos\00 Fotolia\Fotolia_71903115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3" r="11996"/>
          <a:stretch/>
        </p:blipFill>
        <p:spPr bwMode="auto">
          <a:xfrm>
            <a:off x="6235702" y="1409700"/>
            <a:ext cx="24765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2">
            <a:extLst>
              <a:ext uri="{FF2B5EF4-FFF2-40B4-BE49-F238E27FC236}">
                <a16:creationId xmlns="" xmlns:a16="http://schemas.microsoft.com/office/drawing/2014/main" id="{65A43588-2205-DE4C-AB0C-C04F23154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02" y="5584204"/>
            <a:ext cx="2476500" cy="692879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dirty="0" smtClean="0"/>
              <a:t>Tools</a:t>
            </a:r>
          </a:p>
        </p:txBody>
      </p:sp>
      <p:sp>
        <p:nvSpPr>
          <p:cNvPr id="10" name="Textplatzhalter 2">
            <a:extLst>
              <a:ext uri="{FF2B5EF4-FFF2-40B4-BE49-F238E27FC236}">
                <a16:creationId xmlns="" xmlns:a16="http://schemas.microsoft.com/office/drawing/2014/main" id="{65A43588-2205-DE4C-AB0C-C04F23154174}"/>
              </a:ext>
            </a:extLst>
          </p:cNvPr>
          <p:cNvSpPr txBox="1">
            <a:spLocks/>
          </p:cNvSpPr>
          <p:nvPr/>
        </p:nvSpPr>
        <p:spPr>
          <a:xfrm>
            <a:off x="3467102" y="5584204"/>
            <a:ext cx="2476500" cy="692879"/>
          </a:xfrm>
          <a:prstGeom prst="rect">
            <a:avLst/>
          </a:prstGeom>
        </p:spPr>
        <p:txBody>
          <a:bodyPr/>
          <a:lstStyle>
            <a:lvl1pPr marL="342900" indent="-342900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lang="de-DE" sz="2200" b="0" i="0" u="none" strike="noStrike" kern="1200" baseline="0" smtClean="0">
                <a:solidFill>
                  <a:srgbClr val="333D47"/>
                </a:solidFill>
                <a:latin typeface="Titillium Web Light" panose="00000400000000000000" pitchFamily="2" charset="0"/>
                <a:ea typeface="Segoe UI Symbol" panose="020B0502040204020203" pitchFamily="34" charset="0"/>
                <a:cs typeface="+mn-cs"/>
              </a:defRPr>
            </a:lvl1pPr>
            <a:lvl2pPr marL="357188" indent="-173038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2pPr>
            <a:lvl3pPr marL="539750" indent="-182563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Charter BT" panose="02040503050506020203" pitchFamily="18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Industrial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="" xmlns:a16="http://schemas.microsoft.com/office/drawing/2014/main" id="{65A43588-2205-DE4C-AB0C-C04F23154174}"/>
              </a:ext>
            </a:extLst>
          </p:cNvPr>
          <p:cNvSpPr txBox="1">
            <a:spLocks/>
          </p:cNvSpPr>
          <p:nvPr/>
        </p:nvSpPr>
        <p:spPr>
          <a:xfrm>
            <a:off x="6235702" y="5584204"/>
            <a:ext cx="2476500" cy="692879"/>
          </a:xfrm>
          <a:prstGeom prst="rect">
            <a:avLst/>
          </a:prstGeom>
        </p:spPr>
        <p:txBody>
          <a:bodyPr/>
          <a:lstStyle>
            <a:lvl1pPr marL="342900" indent="-342900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lang="de-DE" sz="2200" b="0" i="0" u="none" strike="noStrike" kern="1200" baseline="0" smtClean="0">
                <a:solidFill>
                  <a:srgbClr val="333D47"/>
                </a:solidFill>
                <a:latin typeface="Titillium Web Light" panose="00000400000000000000" pitchFamily="2" charset="0"/>
                <a:ea typeface="Segoe UI Symbol" panose="020B0502040204020203" pitchFamily="34" charset="0"/>
                <a:cs typeface="+mn-cs"/>
              </a:defRPr>
            </a:lvl1pPr>
            <a:lvl2pPr marL="357188" indent="-173038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2pPr>
            <a:lvl3pPr marL="539750" indent="-182563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Charter BT" panose="02040503050506020203" pitchFamily="18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Medical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="" xmlns:a16="http://schemas.microsoft.com/office/drawing/2014/main" id="{65A43588-2205-DE4C-AB0C-C04F23154174}"/>
              </a:ext>
            </a:extLst>
          </p:cNvPr>
          <p:cNvSpPr txBox="1">
            <a:spLocks/>
          </p:cNvSpPr>
          <p:nvPr/>
        </p:nvSpPr>
        <p:spPr>
          <a:xfrm>
            <a:off x="8978902" y="5584204"/>
            <a:ext cx="2476500" cy="692879"/>
          </a:xfrm>
          <a:prstGeom prst="rect">
            <a:avLst/>
          </a:prstGeom>
        </p:spPr>
        <p:txBody>
          <a:bodyPr/>
          <a:lstStyle>
            <a:lvl1pPr marL="342900" indent="-342900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lang="de-DE" sz="2200" b="0" i="0" u="none" strike="noStrike" kern="1200" baseline="0" smtClean="0">
                <a:solidFill>
                  <a:srgbClr val="333D47"/>
                </a:solidFill>
                <a:latin typeface="Titillium Web Light" panose="00000400000000000000" pitchFamily="2" charset="0"/>
                <a:ea typeface="Segoe UI Symbol" panose="020B0502040204020203" pitchFamily="34" charset="0"/>
                <a:cs typeface="+mn-cs"/>
              </a:defRPr>
            </a:lvl1pPr>
            <a:lvl2pPr marL="357188" indent="-173038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2pPr>
            <a:lvl3pPr marL="539750" indent="-182563" algn="l" defTabSz="447675" rtl="0" eaLnBrk="1" latinLnBrk="0" hangingPunct="1">
              <a:lnSpc>
                <a:spcPct val="100000"/>
              </a:lnSpc>
              <a:spcBef>
                <a:spcPts val="1800"/>
              </a:spcBef>
              <a:buFont typeface="Charter BT" panose="02040503050506020203" pitchFamily="18" charset="0"/>
              <a:buChar char="∙"/>
              <a:defRPr sz="2200" kern="1200">
                <a:solidFill>
                  <a:srgbClr val="333D47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Titillium Web Light" panose="000004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Font typeface="Charter BT" panose="02040503050506020203" pitchFamily="18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E-Mobility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9" descr="G:\Marketing\70 Fotos\00 Fotolia\Fotolia_256407401_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 r="16005"/>
          <a:stretch/>
        </p:blipFill>
        <p:spPr bwMode="auto">
          <a:xfrm>
            <a:off x="8985251" y="1409700"/>
            <a:ext cx="2470151" cy="39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8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stand for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Gleichschenkliges Dreieck 5"/>
          <p:cNvSpPr/>
          <p:nvPr/>
        </p:nvSpPr>
        <p:spPr>
          <a:xfrm>
            <a:off x="1918452" y="770412"/>
            <a:ext cx="8346150" cy="5092290"/>
          </a:xfrm>
          <a:prstGeom prst="triangle">
            <a:avLst/>
          </a:prstGeom>
          <a:noFill/>
          <a:ln w="38100">
            <a:solidFill>
              <a:srgbClr val="303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4173010" y="1362074"/>
            <a:ext cx="3700201" cy="90543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9BC51F6F-5943-E24F-8DFF-364137AECA6C}"/>
              </a:ext>
            </a:extLst>
          </p:cNvPr>
          <p:cNvSpPr/>
          <p:nvPr/>
        </p:nvSpPr>
        <p:spPr>
          <a:xfrm>
            <a:off x="6212047" y="5086931"/>
            <a:ext cx="2404519" cy="1067910"/>
          </a:xfrm>
          <a:prstGeom prst="rect">
            <a:avLst/>
          </a:prstGeom>
          <a:solidFill>
            <a:srgbClr val="CDCED0"/>
          </a:solidFill>
          <a:ln>
            <a:solidFill>
              <a:srgbClr val="CDC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9BC51F6F-5943-E24F-8DFF-364137AECA6C}"/>
              </a:ext>
            </a:extLst>
          </p:cNvPr>
          <p:cNvSpPr/>
          <p:nvPr/>
        </p:nvSpPr>
        <p:spPr>
          <a:xfrm>
            <a:off x="3550027" y="5086932"/>
            <a:ext cx="2413800" cy="1067908"/>
          </a:xfrm>
          <a:prstGeom prst="rect">
            <a:avLst/>
          </a:prstGeom>
          <a:solidFill>
            <a:srgbClr val="CDCED0"/>
          </a:solidFill>
          <a:ln>
            <a:solidFill>
              <a:srgbClr val="CDC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G:\Marketing\17 Markenrelaunch\FRIWO_Logo_Claim\FRIWO_Logo_Claim\FRIWO_LogoClaim_Gray\FRIWO_LogoClaim_Gray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54" y="1353114"/>
            <a:ext cx="3441680" cy="10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xmlns="" id="{AF08317F-E539-8F48-B702-041B423A19D1}"/>
              </a:ext>
            </a:extLst>
          </p:cNvPr>
          <p:cNvSpPr/>
          <p:nvPr/>
        </p:nvSpPr>
        <p:spPr>
          <a:xfrm>
            <a:off x="3550027" y="2472590"/>
            <a:ext cx="5066541" cy="926274"/>
          </a:xfrm>
          <a:prstGeom prst="rect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xmlns="" id="{9BC51F6F-5943-E24F-8DFF-364137AECA6C}"/>
              </a:ext>
            </a:extLst>
          </p:cNvPr>
          <p:cNvSpPr/>
          <p:nvPr/>
        </p:nvSpPr>
        <p:spPr>
          <a:xfrm>
            <a:off x="3550026" y="3769940"/>
            <a:ext cx="2413118" cy="1069200"/>
          </a:xfrm>
          <a:prstGeom prst="rect">
            <a:avLst/>
          </a:prstGeom>
          <a:solidFill>
            <a:srgbClr val="CDCED0"/>
          </a:solidFill>
          <a:ln>
            <a:solidFill>
              <a:srgbClr val="CDC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3550026" y="4110759"/>
            <a:ext cx="241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reliable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3550026" y="5436220"/>
            <a:ext cx="2413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Smart </a:t>
            </a:r>
            <a:r>
              <a:rPr lang="de-DE" dirty="0" err="1" smtClean="0"/>
              <a:t>intelligence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6212048" y="5436220"/>
            <a:ext cx="240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Innovativeness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9BC51F6F-5943-E24F-8DFF-364137AECA6C}"/>
              </a:ext>
            </a:extLst>
          </p:cNvPr>
          <p:cNvSpPr/>
          <p:nvPr/>
        </p:nvSpPr>
        <p:spPr>
          <a:xfrm>
            <a:off x="6212048" y="3769940"/>
            <a:ext cx="2404520" cy="1069200"/>
          </a:xfrm>
          <a:prstGeom prst="rect">
            <a:avLst/>
          </a:prstGeom>
          <a:solidFill>
            <a:srgbClr val="CDCED0"/>
          </a:solidFill>
          <a:ln>
            <a:solidFill>
              <a:srgbClr val="CDCE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6212048" y="3986341"/>
            <a:ext cx="240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Absolute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customer</a:t>
            </a:r>
            <a:r>
              <a:rPr lang="de-DE" dirty="0" smtClean="0"/>
              <a:t> </a:t>
            </a:r>
            <a:r>
              <a:rPr lang="de-DE" dirty="0" err="1"/>
              <a:t>orientation</a:t>
            </a:r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>
            <a:off x="3550026" y="2476856"/>
            <a:ext cx="5066541" cy="92333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FRIWO enables its customers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improve </a:t>
            </a:r>
            <a:r>
              <a:rPr lang="en-US" dirty="0" smtClean="0">
                <a:solidFill>
                  <a:schemeClr val="bg1"/>
                </a:solidFill>
              </a:rPr>
              <a:t>their </a:t>
            </a:r>
            <a:r>
              <a:rPr lang="en-US" dirty="0">
                <a:solidFill>
                  <a:schemeClr val="bg1"/>
                </a:solidFill>
              </a:rPr>
              <a:t>products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and </a:t>
            </a:r>
            <a:r>
              <a:rPr lang="en-US" dirty="0">
                <a:solidFill>
                  <a:schemeClr val="bg1"/>
                </a:solidFill>
              </a:rPr>
              <a:t>differentiate </a:t>
            </a:r>
            <a:r>
              <a:rPr lang="en-US" dirty="0" smtClean="0">
                <a:solidFill>
                  <a:schemeClr val="bg1"/>
                </a:solidFill>
              </a:rPr>
              <a:t>themselves in </a:t>
            </a:r>
            <a:r>
              <a:rPr lang="en-US" dirty="0">
                <a:solidFill>
                  <a:schemeClr val="bg1"/>
                </a:solidFill>
              </a:rPr>
              <a:t>the market.</a:t>
            </a:r>
          </a:p>
        </p:txBody>
      </p:sp>
      <p:sp>
        <p:nvSpPr>
          <p:cNvPr id="19" name="Plus 18"/>
          <p:cNvSpPr/>
          <p:nvPr/>
        </p:nvSpPr>
        <p:spPr>
          <a:xfrm>
            <a:off x="5607994" y="4480091"/>
            <a:ext cx="960121" cy="967930"/>
          </a:xfrm>
          <a:prstGeom prst="mathPlus">
            <a:avLst>
              <a:gd name="adj1" fmla="val 1984"/>
            </a:avLst>
          </a:prstGeom>
          <a:solidFill>
            <a:srgbClr val="303A45"/>
          </a:solidFill>
          <a:ln>
            <a:solidFill>
              <a:srgbClr val="303A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22"/>
          <p:cNvCxnSpPr/>
          <p:nvPr/>
        </p:nvCxnSpPr>
        <p:spPr>
          <a:xfrm>
            <a:off x="-440053" y="2267510"/>
            <a:ext cx="13034010" cy="0"/>
          </a:xfrm>
          <a:prstGeom prst="line">
            <a:avLst/>
          </a:prstGeom>
          <a:ln w="12700">
            <a:solidFill>
              <a:srgbClr val="CDCED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-455793" y="3588870"/>
            <a:ext cx="13034010" cy="0"/>
          </a:xfrm>
          <a:prstGeom prst="line">
            <a:avLst/>
          </a:prstGeom>
          <a:ln w="12700">
            <a:solidFill>
              <a:srgbClr val="CDCED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9448819" y="2801480"/>
            <a:ext cx="241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Brand </a:t>
            </a:r>
            <a:r>
              <a:rPr lang="de-DE" dirty="0" err="1" smtClean="0"/>
              <a:t>promise</a:t>
            </a:r>
            <a:endParaRPr lang="de-DE" dirty="0"/>
          </a:p>
        </p:txBody>
      </p:sp>
      <p:sp>
        <p:nvSpPr>
          <p:cNvPr id="28" name="Textfeld 27"/>
          <p:cNvSpPr txBox="1"/>
          <p:nvPr/>
        </p:nvSpPr>
        <p:spPr>
          <a:xfrm>
            <a:off x="9448819" y="1685953"/>
            <a:ext cx="241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Brand &amp; Claim</a:t>
            </a:r>
            <a:endParaRPr lang="de-DE" dirty="0"/>
          </a:p>
        </p:txBody>
      </p:sp>
      <p:sp>
        <p:nvSpPr>
          <p:cNvPr id="29" name="Textfeld 28"/>
          <p:cNvSpPr txBox="1"/>
          <p:nvPr/>
        </p:nvSpPr>
        <p:spPr>
          <a:xfrm>
            <a:off x="9448819" y="4123701"/>
            <a:ext cx="2413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Core </a:t>
            </a:r>
            <a:r>
              <a:rPr lang="de-DE" dirty="0" err="1" smtClean="0"/>
              <a:t>competencies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0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Marketing\70 Fotos\25 Emerge\FRIWO_Technologie_Final_01\FRIWO_Technologie_Ladegerät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" t="278" r="33658" b="-278"/>
          <a:stretch/>
        </p:blipFill>
        <p:spPr bwMode="auto">
          <a:xfrm>
            <a:off x="0" y="-21467"/>
            <a:ext cx="6099174" cy="695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12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Our development know-how:</a:t>
            </a:r>
          </a:p>
          <a:p>
            <a:r>
              <a:rPr lang="en-US" dirty="0"/>
              <a:t>P</a:t>
            </a:r>
            <a:r>
              <a:rPr lang="en-US" dirty="0" smtClean="0"/>
              <a:t>ower supply systems</a:t>
            </a:r>
            <a:endParaRPr lang="en-US" dirty="0"/>
          </a:p>
        </p:txBody>
      </p:sp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702800"/>
            <a:ext cx="5188050" cy="4431600"/>
          </a:xfrm>
        </p:spPr>
        <p:txBody>
          <a:bodyPr/>
          <a:lstStyle/>
          <a:p>
            <a:r>
              <a:rPr lang="en-US" dirty="0" smtClean="0"/>
              <a:t>Highly </a:t>
            </a:r>
            <a:r>
              <a:rPr lang="en-US" dirty="0"/>
              <a:t>efficient power supply solutions with up to 1,000 W power </a:t>
            </a:r>
            <a:r>
              <a:rPr lang="en-US" dirty="0" smtClean="0"/>
              <a:t>output</a:t>
            </a:r>
            <a:endParaRPr lang="de-DE" dirty="0"/>
          </a:p>
          <a:p>
            <a:r>
              <a:rPr lang="en-US" dirty="0" smtClean="0"/>
              <a:t>Microcontroller operated </a:t>
            </a:r>
            <a:r>
              <a:rPr lang="en-US" dirty="0"/>
              <a:t>charging systems with up to 500 W output </a:t>
            </a:r>
            <a:r>
              <a:rPr lang="en-US" dirty="0" smtClean="0"/>
              <a:t>power</a:t>
            </a:r>
          </a:p>
          <a:p>
            <a:r>
              <a:rPr lang="en-US" dirty="0"/>
              <a:t>Medical technology solutions with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</a:t>
            </a:r>
            <a:r>
              <a:rPr lang="en-US" dirty="0"/>
              <a:t>0 µA leakage current</a:t>
            </a:r>
          </a:p>
          <a:p>
            <a:r>
              <a:rPr lang="en-US" dirty="0"/>
              <a:t>Over 20 years of experience in ASIC design</a:t>
            </a:r>
          </a:p>
          <a:p>
            <a:r>
              <a:rPr lang="en-US" dirty="0"/>
              <a:t>Patented primary PWM controller</a:t>
            </a:r>
          </a:p>
          <a:p>
            <a:r>
              <a:rPr lang="en-US" dirty="0"/>
              <a:t>Use of ICs to protect against product piracy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358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Marketing\70 Fotos\25 Emerge\FRIWO_Technologie_Final_01\FRIWO_Technologie_DriveUnit_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" t="-269" r="29898" b="269"/>
          <a:stretch/>
        </p:blipFill>
        <p:spPr bwMode="auto">
          <a:xfrm>
            <a:off x="-19093" y="-21467"/>
            <a:ext cx="6118267" cy="687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13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Our development know-how:</a:t>
            </a:r>
          </a:p>
          <a:p>
            <a:r>
              <a:rPr lang="en-US" dirty="0" smtClean="0"/>
              <a:t>Drive systems</a:t>
            </a:r>
            <a:endParaRPr lang="en-US" dirty="0"/>
          </a:p>
        </p:txBody>
      </p:sp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702800"/>
            <a:ext cx="5188050" cy="4431600"/>
          </a:xfrm>
        </p:spPr>
        <p:txBody>
          <a:bodyPr/>
          <a:lstStyle/>
          <a:p>
            <a:r>
              <a:rPr lang="en-US" dirty="0"/>
              <a:t>Solutions for </a:t>
            </a:r>
            <a:r>
              <a:rPr lang="en-US" dirty="0" smtClean="0"/>
              <a:t>48 V </a:t>
            </a:r>
            <a:r>
              <a:rPr lang="en-US" dirty="0"/>
              <a:t>drive systems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up to 12 kW power output</a:t>
            </a:r>
          </a:p>
          <a:p>
            <a:r>
              <a:rPr lang="en-US" dirty="0"/>
              <a:t>Modular system for the individual electrification of drive units </a:t>
            </a:r>
          </a:p>
          <a:p>
            <a:r>
              <a:rPr lang="en-US" dirty="0"/>
              <a:t>Highly efficient control algorithms for hybrid synchronous machines</a:t>
            </a:r>
          </a:p>
          <a:p>
            <a:r>
              <a:rPr lang="en-US" dirty="0"/>
              <a:t>State-of-the-art communication interfaces</a:t>
            </a:r>
          </a:p>
          <a:p>
            <a:r>
              <a:rPr lang="en-US" dirty="0"/>
              <a:t>Robust solutions for continuous outdoor use under all climatic conditions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38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:\Marketing\70 Fotos\00 Fotolia\Fotolia_242229803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-156" r="36653" b="156"/>
          <a:stretch/>
        </p:blipFill>
        <p:spPr bwMode="auto">
          <a:xfrm>
            <a:off x="-1" y="-21467"/>
            <a:ext cx="6099175" cy="68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14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“Quality </a:t>
            </a:r>
            <a:r>
              <a:rPr lang="en-US" dirty="0" smtClean="0"/>
              <a:t>first”</a:t>
            </a:r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281894"/>
            <a:ext cx="4965800" cy="4431600"/>
          </a:xfrm>
        </p:spPr>
        <p:txBody>
          <a:bodyPr/>
          <a:lstStyle/>
          <a:p>
            <a:r>
              <a:rPr lang="en-US" dirty="0"/>
              <a:t>Own FRIWO laboratory</a:t>
            </a:r>
          </a:p>
          <a:p>
            <a:r>
              <a:rPr lang="en-US" dirty="0"/>
              <a:t>In-house approbation department</a:t>
            </a:r>
          </a:p>
          <a:p>
            <a:r>
              <a:rPr lang="en-US" dirty="0"/>
              <a:t>State-of-the-art development instruments</a:t>
            </a:r>
          </a:p>
          <a:p>
            <a:pPr lvl="1"/>
            <a:r>
              <a:rPr lang="en-US" dirty="0"/>
              <a:t>EMC cabin</a:t>
            </a:r>
          </a:p>
          <a:p>
            <a:pPr lvl="1"/>
            <a:r>
              <a:rPr lang="en-US" dirty="0"/>
              <a:t>3D prototyping</a:t>
            </a:r>
          </a:p>
          <a:p>
            <a:pPr lvl="1"/>
            <a:r>
              <a:rPr lang="en-US" dirty="0"/>
              <a:t>X-ray control</a:t>
            </a:r>
          </a:p>
          <a:p>
            <a:pPr lvl="1"/>
            <a:r>
              <a:rPr lang="en-US" dirty="0" smtClean="0"/>
              <a:t>Waterproof </a:t>
            </a:r>
            <a:r>
              <a:rPr lang="en-US" dirty="0"/>
              <a:t>test</a:t>
            </a:r>
          </a:p>
          <a:p>
            <a:pPr lvl="1"/>
            <a:r>
              <a:rPr lang="en-US" dirty="0" smtClean="0"/>
              <a:t>Climatic </a:t>
            </a:r>
            <a:r>
              <a:rPr lang="en-US" dirty="0"/>
              <a:t>test</a:t>
            </a:r>
          </a:p>
          <a:p>
            <a:pPr lvl="1"/>
            <a:r>
              <a:rPr lang="en-US" dirty="0" smtClean="0"/>
              <a:t>Drop </a:t>
            </a:r>
            <a:r>
              <a:rPr lang="en-US" dirty="0"/>
              <a:t>test</a:t>
            </a:r>
          </a:p>
          <a:p>
            <a:pPr lvl="1"/>
            <a:r>
              <a:rPr lang="en-US" dirty="0" smtClean="0"/>
              <a:t>Pull test</a:t>
            </a:r>
            <a:endParaRPr lang="en-US" dirty="0"/>
          </a:p>
          <a:p>
            <a:pPr lvl="1"/>
            <a:r>
              <a:rPr lang="en-US" dirty="0" smtClean="0"/>
              <a:t>Vibration </a:t>
            </a:r>
            <a:r>
              <a:rPr lang="en-US" dirty="0"/>
              <a:t>test</a:t>
            </a:r>
          </a:p>
          <a:p>
            <a:pPr lvl="1"/>
            <a:r>
              <a:rPr lang="en-US" dirty="0"/>
              <a:t>DFMEA</a:t>
            </a:r>
          </a:p>
        </p:txBody>
      </p:sp>
    </p:spTree>
    <p:extLst>
      <p:ext uri="{BB962C8B-B14F-4D97-AF65-F5344CB8AC3E}">
        <p14:creationId xmlns:p14="http://schemas.microsoft.com/office/powerpoint/2010/main" val="17831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 descr="G:\Marketing\70 Fotos\00 Fotolia\Fotolia_195749821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0312"/>
          <a:stretch/>
        </p:blipFill>
        <p:spPr bwMode="auto">
          <a:xfrm flipV="1">
            <a:off x="0" y="0"/>
            <a:ext cx="12192000" cy="6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Marketing\70 Fotos\00 Fotolia\Fotolia_195749821_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2"/>
          <a:stretch/>
        </p:blipFill>
        <p:spPr bwMode="auto">
          <a:xfrm>
            <a:off x="0" y="651867"/>
            <a:ext cx="12192000" cy="620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2871" y="7938"/>
            <a:ext cx="12193200" cy="6858000"/>
          </a:xfrm>
        </p:spPr>
        <p:txBody>
          <a:bodyPr rIns="1800000"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8" name="Eingekerbter Richtungspfeil 57"/>
          <p:cNvSpPr/>
          <p:nvPr/>
        </p:nvSpPr>
        <p:spPr>
          <a:xfrm rot="5400000">
            <a:off x="5638120" y="2603521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Eingekerbter Richtungspfeil 53"/>
          <p:cNvSpPr/>
          <p:nvPr/>
        </p:nvSpPr>
        <p:spPr>
          <a:xfrm rot="5400000">
            <a:off x="5706957" y="2306765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Eingekerbter Richtungspfeil 49"/>
          <p:cNvSpPr/>
          <p:nvPr/>
        </p:nvSpPr>
        <p:spPr>
          <a:xfrm rot="5400000">
            <a:off x="5468808" y="2463618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8DD1AB6B-8A9E-0C47-89BB-B377444130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20724" y="441200"/>
            <a:ext cx="10753725" cy="810000"/>
          </a:xfrm>
          <a:prstGeom prst="rect">
            <a:avLst/>
          </a:prstGeom>
        </p:spPr>
        <p:txBody>
          <a:bodyPr lIns="0"/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Our global network: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Production </a:t>
            </a:r>
            <a:r>
              <a:rPr lang="en-US" dirty="0">
                <a:solidFill>
                  <a:schemeClr val="bg1"/>
                </a:solidFill>
              </a:rPr>
              <a:t>flexibility with local contacts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5956CF55-9A58-C648-88D9-AEF374A9251C}"/>
              </a:ext>
            </a:extLst>
          </p:cNvPr>
          <p:cNvSpPr/>
          <p:nvPr/>
        </p:nvSpPr>
        <p:spPr>
          <a:xfrm>
            <a:off x="3692553" y="3485657"/>
            <a:ext cx="2215371" cy="8024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FRIWO </a:t>
            </a: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Germany</a:t>
            </a:r>
            <a:r>
              <a:rPr lang="en-GB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(HQ)</a:t>
            </a:r>
          </a:p>
          <a:p>
            <a:pPr algn="ctr">
              <a:lnSpc>
                <a:spcPts val="12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Administration, Sales,</a:t>
            </a:r>
          </a:p>
          <a:p>
            <a:pPr algn="ctr">
              <a:lnSpc>
                <a:spcPts val="1200"/>
              </a:lnSpc>
              <a:spcBef>
                <a:spcPts val="3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R&amp;D &amp; Production</a:t>
            </a:r>
          </a:p>
        </p:txBody>
      </p:sp>
      <p:sp>
        <p:nvSpPr>
          <p:cNvPr id="3077" name="Eingekerbter Richtungspfeil 3076"/>
          <p:cNvSpPr/>
          <p:nvPr/>
        </p:nvSpPr>
        <p:spPr>
          <a:xfrm rot="5400000">
            <a:off x="5434159" y="2535514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Eingekerbter Richtungspfeil 39"/>
          <p:cNvSpPr/>
          <p:nvPr/>
        </p:nvSpPr>
        <p:spPr>
          <a:xfrm rot="5400000">
            <a:off x="1552339" y="2877847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Eingekerbter Richtungspfeil 44"/>
          <p:cNvSpPr/>
          <p:nvPr/>
        </p:nvSpPr>
        <p:spPr>
          <a:xfrm rot="5400000">
            <a:off x="6207406" y="2144009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Eingekerbter Richtungspfeil 45"/>
          <p:cNvSpPr/>
          <p:nvPr/>
        </p:nvSpPr>
        <p:spPr>
          <a:xfrm rot="5400000">
            <a:off x="5274857" y="2361193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Eingekerbter Richtungspfeil 46"/>
          <p:cNvSpPr/>
          <p:nvPr/>
        </p:nvSpPr>
        <p:spPr>
          <a:xfrm rot="5400000">
            <a:off x="5497383" y="2516773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8" name="Eingekerbter Richtungspfeil 47"/>
          <p:cNvSpPr/>
          <p:nvPr/>
        </p:nvSpPr>
        <p:spPr>
          <a:xfrm rot="5400000">
            <a:off x="5747414" y="2440434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9" name="Eingekerbter Richtungspfeil 48"/>
          <p:cNvSpPr/>
          <p:nvPr/>
        </p:nvSpPr>
        <p:spPr>
          <a:xfrm rot="5400000">
            <a:off x="5685528" y="2647261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Eingekerbter Richtungspfeil 50"/>
          <p:cNvSpPr/>
          <p:nvPr/>
        </p:nvSpPr>
        <p:spPr>
          <a:xfrm rot="5400000">
            <a:off x="6443149" y="2204371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Eingekerbter Richtungspfeil 51"/>
          <p:cNvSpPr/>
          <p:nvPr/>
        </p:nvSpPr>
        <p:spPr>
          <a:xfrm rot="5400000">
            <a:off x="6146561" y="2575825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Eingekerbter Richtungspfeil 52"/>
          <p:cNvSpPr/>
          <p:nvPr/>
        </p:nvSpPr>
        <p:spPr>
          <a:xfrm rot="5400000">
            <a:off x="5219404" y="2790448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Eingekerbter Richtungspfeil 54"/>
          <p:cNvSpPr/>
          <p:nvPr/>
        </p:nvSpPr>
        <p:spPr>
          <a:xfrm rot="5400000">
            <a:off x="5388448" y="2600288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Eingekerbter Richtungspfeil 55"/>
          <p:cNvSpPr/>
          <p:nvPr/>
        </p:nvSpPr>
        <p:spPr>
          <a:xfrm rot="5400000">
            <a:off x="6635511" y="3101428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Eingekerbter Richtungspfeil 56"/>
          <p:cNvSpPr/>
          <p:nvPr/>
        </p:nvSpPr>
        <p:spPr>
          <a:xfrm rot="5400000">
            <a:off x="6014391" y="2350081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Eingekerbter Richtungspfeil 58"/>
          <p:cNvSpPr/>
          <p:nvPr/>
        </p:nvSpPr>
        <p:spPr>
          <a:xfrm rot="5400000">
            <a:off x="5909238" y="2630594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Eingekerbter Richtungspfeil 59"/>
          <p:cNvSpPr/>
          <p:nvPr/>
        </p:nvSpPr>
        <p:spPr>
          <a:xfrm rot="5400000">
            <a:off x="5795744" y="2556455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Eingekerbter Richtungspfeil 60"/>
          <p:cNvSpPr/>
          <p:nvPr/>
        </p:nvSpPr>
        <p:spPr>
          <a:xfrm rot="5400000">
            <a:off x="921307" y="3036824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Eingekerbter Richtungspfeil 61"/>
          <p:cNvSpPr/>
          <p:nvPr/>
        </p:nvSpPr>
        <p:spPr>
          <a:xfrm rot="5400000">
            <a:off x="2640569" y="2642638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Eingekerbter Richtungspfeil 62"/>
          <p:cNvSpPr/>
          <p:nvPr/>
        </p:nvSpPr>
        <p:spPr>
          <a:xfrm rot="5400000">
            <a:off x="831887" y="2888762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Eingekerbter Richtungspfeil 63"/>
          <p:cNvSpPr/>
          <p:nvPr/>
        </p:nvSpPr>
        <p:spPr>
          <a:xfrm rot="5400000">
            <a:off x="1165098" y="3007259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5" name="Eingekerbter Richtungspfeil 64"/>
          <p:cNvSpPr/>
          <p:nvPr/>
        </p:nvSpPr>
        <p:spPr>
          <a:xfrm rot="5400000">
            <a:off x="2532097" y="2856190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2" name="Eingekerbter Richtungspfeil 81"/>
          <p:cNvSpPr/>
          <p:nvPr/>
        </p:nvSpPr>
        <p:spPr>
          <a:xfrm rot="5400000">
            <a:off x="5671753" y="6390463"/>
            <a:ext cx="190160" cy="150262"/>
          </a:xfrm>
          <a:prstGeom prst="chevron">
            <a:avLst>
              <a:gd name="adj" fmla="val 32624"/>
            </a:avLst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endParaRPr lang="de-DE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3" name="Textplatzhalter 4">
            <a:extLst>
              <a:ext uri="{FF2B5EF4-FFF2-40B4-BE49-F238E27FC236}">
                <a16:creationId xmlns="" xmlns:a16="http://schemas.microsoft.com/office/drawing/2014/main" id="{8A4C264A-BF74-B847-AD22-E25EDF67976B}"/>
              </a:ext>
            </a:extLst>
          </p:cNvPr>
          <p:cNvSpPr txBox="1">
            <a:spLocks/>
          </p:cNvSpPr>
          <p:nvPr/>
        </p:nvSpPr>
        <p:spPr>
          <a:xfrm>
            <a:off x="5986155" y="6405933"/>
            <a:ext cx="1960206" cy="212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000"/>
              </a:lnSpc>
              <a:spcBef>
                <a:spcPts val="600"/>
              </a:spcBef>
              <a:buNone/>
              <a:tabLst>
                <a:tab pos="177800" algn="l"/>
              </a:tabLst>
            </a:pPr>
            <a:r>
              <a:rPr lang="en-GB" sz="800" dirty="0" smtClean="0">
                <a:solidFill>
                  <a:schemeClr val="bg1"/>
                </a:solidFill>
              </a:rPr>
              <a:t>Sales Offices &amp; Distribution</a:t>
            </a:r>
          </a:p>
        </p:txBody>
      </p:sp>
      <p:cxnSp>
        <p:nvCxnSpPr>
          <p:cNvPr id="21" name="Gerade Verbindung 20">
            <a:extLst>
              <a:ext uri="{FF2B5EF4-FFF2-40B4-BE49-F238E27FC236}">
                <a16:creationId xmlns="" xmlns:a16="http://schemas.microsoft.com/office/drawing/2014/main" id="{7E642210-A536-3E43-8A6E-3F79B02F5131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4800239" y="2610647"/>
            <a:ext cx="939367" cy="875010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Ellipse 85"/>
          <p:cNvSpPr/>
          <p:nvPr/>
        </p:nvSpPr>
        <p:spPr>
          <a:xfrm>
            <a:off x="5680912" y="2565645"/>
            <a:ext cx="90000" cy="9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xmlns="" id="{5956CF55-9A58-C648-88D9-AEF374A9251C}"/>
              </a:ext>
            </a:extLst>
          </p:cNvPr>
          <p:cNvSpPr/>
          <p:nvPr/>
        </p:nvSpPr>
        <p:spPr>
          <a:xfrm>
            <a:off x="8055429" y="2114348"/>
            <a:ext cx="2214000" cy="8024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FRIWO China</a:t>
            </a:r>
          </a:p>
          <a:p>
            <a:pPr algn="ctr">
              <a:lnSpc>
                <a:spcPts val="12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Sales &amp; Service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xmlns="" id="{5956CF55-9A58-C648-88D9-AEF374A9251C}"/>
              </a:ext>
            </a:extLst>
          </p:cNvPr>
          <p:cNvSpPr/>
          <p:nvPr/>
        </p:nvSpPr>
        <p:spPr>
          <a:xfrm>
            <a:off x="9260449" y="4672305"/>
            <a:ext cx="2214000" cy="8024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FRIWO Vietnam</a:t>
            </a:r>
          </a:p>
          <a:p>
            <a:pPr algn="ctr">
              <a:lnSpc>
                <a:spcPts val="12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R&amp;D &amp; Production</a:t>
            </a:r>
          </a:p>
        </p:txBody>
      </p:sp>
      <p:cxnSp>
        <p:nvCxnSpPr>
          <p:cNvPr id="76" name="Gerade Verbindung 75">
            <a:extLst>
              <a:ext uri="{FF2B5EF4-FFF2-40B4-BE49-F238E27FC236}">
                <a16:creationId xmlns:a16="http://schemas.microsoft.com/office/drawing/2014/main" xmlns="" id="{7E642210-A536-3E43-8A6E-3F79B02F5131}"/>
              </a:ext>
            </a:extLst>
          </p:cNvPr>
          <p:cNvCxnSpPr>
            <a:cxnSpLocks/>
            <a:stCxn id="75" idx="0"/>
          </p:cNvCxnSpPr>
          <p:nvPr/>
        </p:nvCxnSpPr>
        <p:spPr>
          <a:xfrm flipH="1" flipV="1">
            <a:off x="9596438" y="4000500"/>
            <a:ext cx="771011" cy="671805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76">
            <a:extLst>
              <a:ext uri="{FF2B5EF4-FFF2-40B4-BE49-F238E27FC236}">
                <a16:creationId xmlns:a16="http://schemas.microsoft.com/office/drawing/2014/main" xmlns="" id="{7E642210-A536-3E43-8A6E-3F79B02F5131}"/>
              </a:ext>
            </a:extLst>
          </p:cNvPr>
          <p:cNvCxnSpPr>
            <a:cxnSpLocks/>
            <a:stCxn id="74" idx="2"/>
          </p:cNvCxnSpPr>
          <p:nvPr/>
        </p:nvCxnSpPr>
        <p:spPr>
          <a:xfrm>
            <a:off x="9162429" y="2916781"/>
            <a:ext cx="643898" cy="635085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/>
          <p:cNvSpPr/>
          <p:nvPr/>
        </p:nvSpPr>
        <p:spPr>
          <a:xfrm>
            <a:off x="9551438" y="3955500"/>
            <a:ext cx="90000" cy="9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9765459" y="3506866"/>
            <a:ext cx="90000" cy="9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xmlns="" id="{5956CF55-9A58-C648-88D9-AEF374A9251C}"/>
              </a:ext>
            </a:extLst>
          </p:cNvPr>
          <p:cNvSpPr/>
          <p:nvPr/>
        </p:nvSpPr>
        <p:spPr>
          <a:xfrm>
            <a:off x="6381224" y="4460829"/>
            <a:ext cx="2214000" cy="802433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87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0" rtlCol="0" anchor="ctr" anchorCtr="0"/>
          <a:lstStyle/>
          <a:p>
            <a:pPr algn="ctr">
              <a:lnSpc>
                <a:spcPts val="12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FRIWO India</a:t>
            </a:r>
          </a:p>
          <a:p>
            <a:pPr algn="ctr">
              <a:lnSpc>
                <a:spcPts val="1200"/>
              </a:lnSpc>
              <a:spcBef>
                <a:spcPts val="600"/>
              </a:spcBef>
            </a:pPr>
            <a:r>
              <a:rPr lang="en-GB" sz="1400" dirty="0" smtClean="0">
                <a:solidFill>
                  <a:schemeClr val="bg1"/>
                </a:solidFill>
              </a:rPr>
              <a:t>Sales &amp; Service</a:t>
            </a:r>
          </a:p>
        </p:txBody>
      </p:sp>
      <p:cxnSp>
        <p:nvCxnSpPr>
          <p:cNvPr id="81" name="Gerade Verbindung 80">
            <a:extLst>
              <a:ext uri="{FF2B5EF4-FFF2-40B4-BE49-F238E27FC236}">
                <a16:creationId xmlns:a16="http://schemas.microsoft.com/office/drawing/2014/main" xmlns="" id="{7E642210-A536-3E43-8A6E-3F79B02F5131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7488224" y="3754934"/>
            <a:ext cx="934257" cy="705895"/>
          </a:xfrm>
          <a:prstGeom prst="line">
            <a:avLst/>
          </a:prstGeom>
          <a:ln w="12700">
            <a:solidFill>
              <a:schemeClr val="bg1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Ellipse 83"/>
          <p:cNvSpPr/>
          <p:nvPr/>
        </p:nvSpPr>
        <p:spPr>
          <a:xfrm>
            <a:off x="8377481" y="3709934"/>
            <a:ext cx="90000" cy="9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38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Figures</a:t>
            </a:r>
            <a:r>
              <a:rPr lang="de-DE" dirty="0" smtClean="0"/>
              <a:t> &amp; </a:t>
            </a:r>
            <a:r>
              <a:rPr lang="de-DE" dirty="0" err="1" smtClean="0"/>
              <a:t>facts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0627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Key </a:t>
            </a:r>
            <a:r>
              <a:rPr lang="de-DE" dirty="0" err="1" smtClean="0"/>
              <a:t>figures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17</a:t>
            </a:fld>
            <a:endParaRPr lang="de-DE" dirty="0"/>
          </a:p>
        </p:txBody>
      </p:sp>
      <p:graphicFrame>
        <p:nvGraphicFramePr>
          <p:cNvPr id="6" name="Diagram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04426"/>
              </p:ext>
            </p:extLst>
          </p:nvPr>
        </p:nvGraphicFramePr>
        <p:xfrm>
          <a:off x="882415" y="1625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4768448"/>
              </p:ext>
            </p:extLst>
          </p:nvPr>
        </p:nvGraphicFramePr>
        <p:xfrm>
          <a:off x="6677585" y="1625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platzhalter 4">
            <a:extLst>
              <a:ext uri="{FF2B5EF4-FFF2-40B4-BE49-F238E27FC236}">
                <a16:creationId xmlns="" xmlns:a16="http://schemas.microsoft.com/office/drawing/2014/main" id="{8A4C264A-BF74-B847-AD22-E25EDF67976B}"/>
              </a:ext>
            </a:extLst>
          </p:cNvPr>
          <p:cNvSpPr txBox="1">
            <a:spLocks/>
          </p:cNvSpPr>
          <p:nvPr/>
        </p:nvSpPr>
        <p:spPr>
          <a:xfrm>
            <a:off x="720725" y="4765604"/>
            <a:ext cx="10747375" cy="12195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+mj-lt"/>
              </a:rPr>
              <a:t>Ready for future growth thanks to high production capacities</a:t>
            </a:r>
            <a:r>
              <a:rPr lang="en-US" dirty="0" smtClean="0">
                <a:latin typeface="+mj-lt"/>
              </a:rPr>
              <a:t>:</a:t>
            </a:r>
            <a:r>
              <a:rPr lang="en-GB" dirty="0" smtClean="0">
                <a:latin typeface="+mj-lt"/>
              </a:rPr>
              <a:t> </a:t>
            </a:r>
            <a:br>
              <a:rPr lang="en-GB" dirty="0" smtClean="0">
                <a:latin typeface="+mj-lt"/>
              </a:rPr>
            </a:br>
            <a:r>
              <a:rPr lang="en-US" dirty="0"/>
              <a:t>Strong increase in headcount due to construction of a state-of-the-art,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vertically </a:t>
            </a:r>
            <a:r>
              <a:rPr lang="en-US" dirty="0"/>
              <a:t>highly integrated production facility in Vietnam</a:t>
            </a:r>
          </a:p>
        </p:txBody>
      </p:sp>
    </p:spTree>
    <p:extLst>
      <p:ext uri="{BB962C8B-B14F-4D97-AF65-F5344CB8AC3E}">
        <p14:creationId xmlns:p14="http://schemas.microsoft.com/office/powerpoint/2010/main" val="33336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Our production sites: the best of </a:t>
            </a:r>
            <a:r>
              <a:rPr lang="en-US" dirty="0" smtClean="0"/>
              <a:t>two </a:t>
            </a:r>
            <a:r>
              <a:rPr lang="en-US" dirty="0"/>
              <a:t>worlds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937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Marketing\70 Fotos\00 Fotolia\Fotolia_274015896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8547" b="8739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575" y="-1"/>
            <a:ext cx="12193200" cy="6858000"/>
          </a:xfrm>
        </p:spPr>
        <p:txBody>
          <a:bodyPr rIns="720000"/>
          <a:lstStyle/>
          <a:p>
            <a:r>
              <a:rPr lang="en-US" dirty="0" err="1" smtClean="0"/>
              <a:t>Ostbevern</a:t>
            </a:r>
            <a:r>
              <a:rPr lang="en-US" dirty="0" smtClean="0"/>
              <a:t>: highly </a:t>
            </a:r>
            <a:r>
              <a:rPr lang="en-US" dirty="0"/>
              <a:t>flexible production offers shortest delivery times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211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="" xmlns:a16="http://schemas.microsoft.com/office/drawing/2014/main" id="{09C180E6-475D-814F-B295-F7D945F50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Empowered by FRIWO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="" xmlns:a16="http://schemas.microsoft.com/office/drawing/2014/main" id="{9777AEA9-39F4-2645-907E-8B0912AC60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Company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4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Marketing\70 Fotos\00 Fotolia\Fotolia_254465319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30680"/>
          <a:stretch/>
        </p:blipFill>
        <p:spPr bwMode="auto">
          <a:xfrm>
            <a:off x="0" y="0"/>
            <a:ext cx="60991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20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smtClean="0"/>
              <a:t>FRIWO Germany</a:t>
            </a:r>
            <a:endParaRPr lang="de-DE" dirty="0"/>
          </a:p>
        </p:txBody>
      </p:sp>
      <p:sp>
        <p:nvSpPr>
          <p:cNvPr id="8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281894"/>
            <a:ext cx="4827600" cy="4431600"/>
          </a:xfrm>
        </p:spPr>
        <p:txBody>
          <a:bodyPr/>
          <a:lstStyle/>
          <a:p>
            <a:r>
              <a:rPr lang="en-US" dirty="0"/>
              <a:t>Focus on the flexible production of power supplies and chargers in smaller quantities</a:t>
            </a:r>
          </a:p>
          <a:p>
            <a:r>
              <a:rPr lang="en-US" dirty="0"/>
              <a:t>Production </a:t>
            </a:r>
            <a:r>
              <a:rPr lang="en-US" dirty="0" err="1"/>
              <a:t>centre</a:t>
            </a:r>
            <a:r>
              <a:rPr lang="en-US" dirty="0"/>
              <a:t> for battery packs</a:t>
            </a:r>
          </a:p>
          <a:p>
            <a:r>
              <a:rPr lang="en-US" dirty="0"/>
              <a:t>Modern production facilities with the highest degree of automation</a:t>
            </a:r>
          </a:p>
          <a:p>
            <a:r>
              <a:rPr lang="en-US" dirty="0"/>
              <a:t>Last minute </a:t>
            </a:r>
            <a:r>
              <a:rPr lang="en-US" dirty="0" smtClean="0"/>
              <a:t>customization of </a:t>
            </a:r>
            <a:r>
              <a:rPr lang="en-US" dirty="0"/>
              <a:t>standard products: </a:t>
            </a:r>
            <a:r>
              <a:rPr lang="en-US" dirty="0" smtClean="0"/>
              <a:t>shortest </a:t>
            </a:r>
            <a:r>
              <a:rPr lang="en-US" dirty="0"/>
              <a:t>delivery times for European customers</a:t>
            </a:r>
          </a:p>
          <a:p>
            <a:r>
              <a:rPr lang="en-US" dirty="0"/>
              <a:t>ISO 9001, ISO 13485 and ISO 14001 certifications</a:t>
            </a:r>
          </a:p>
        </p:txBody>
      </p:sp>
    </p:spTree>
    <p:extLst>
      <p:ext uri="{BB962C8B-B14F-4D97-AF65-F5344CB8AC3E}">
        <p14:creationId xmlns:p14="http://schemas.microsoft.com/office/powerpoint/2010/main" val="36561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Marketing\70 Fotos\00 Fotolia\Fotolia_275241888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7951"/>
          <a:stretch/>
        </p:blipFill>
        <p:spPr bwMode="auto">
          <a:xfrm>
            <a:off x="0" y="1"/>
            <a:ext cx="122340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-1200" y="0"/>
            <a:ext cx="12193200" cy="6865938"/>
          </a:xfrm>
        </p:spPr>
        <p:txBody>
          <a:bodyPr rIns="1332000"/>
          <a:lstStyle/>
          <a:p>
            <a:pPr>
              <a:tabLst>
                <a:tab pos="1524000" algn="l"/>
              </a:tabLst>
            </a:pPr>
            <a:r>
              <a:rPr lang="de-DE" dirty="0" smtClean="0"/>
              <a:t>Dong </a:t>
            </a:r>
            <a:r>
              <a:rPr lang="de-DE" dirty="0" err="1" smtClean="0"/>
              <a:t>Nai</a:t>
            </a:r>
            <a:r>
              <a:rPr lang="de-DE" dirty="0" smtClean="0"/>
              <a:t>:	</a:t>
            </a:r>
            <a:r>
              <a:rPr lang="en-US" dirty="0"/>
              <a:t>European manufacturing know-how </a:t>
            </a:r>
            <a:r>
              <a:rPr lang="en-US" dirty="0" smtClean="0"/>
              <a:t>				meets </a:t>
            </a:r>
            <a:r>
              <a:rPr lang="en-US" dirty="0"/>
              <a:t>attractive production conditions in Asia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14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Marketing\70 Fotos\00 Fotolia\Fotolia_254465339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3" r="24983"/>
          <a:stretch/>
        </p:blipFill>
        <p:spPr bwMode="auto">
          <a:xfrm flipH="1">
            <a:off x="0" y="0"/>
            <a:ext cx="609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22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 smtClean="0"/>
              <a:t>FRIWO Vietnam </a:t>
            </a:r>
            <a:endParaRPr lang="de-DE" dirty="0"/>
          </a:p>
        </p:txBody>
      </p:sp>
      <p:sp>
        <p:nvSpPr>
          <p:cNvPr id="15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1999" y="1281894"/>
            <a:ext cx="5026837" cy="4431600"/>
          </a:xfrm>
        </p:spPr>
        <p:txBody>
          <a:bodyPr/>
          <a:lstStyle/>
          <a:p>
            <a:r>
              <a:rPr lang="en-US" dirty="0"/>
              <a:t>Competence </a:t>
            </a:r>
            <a:r>
              <a:rPr lang="en-US" dirty="0" err="1"/>
              <a:t>centre</a:t>
            </a:r>
            <a:r>
              <a:rPr lang="en-US" dirty="0"/>
              <a:t> for the production of complex chargers and power supplies</a:t>
            </a:r>
          </a:p>
          <a:p>
            <a:r>
              <a:rPr lang="en-US" dirty="0"/>
              <a:t>Production according to European standards under German management</a:t>
            </a:r>
          </a:p>
          <a:p>
            <a:r>
              <a:rPr lang="en-US" dirty="0"/>
              <a:t>Focus on production of higher quantities</a:t>
            </a:r>
          </a:p>
          <a:p>
            <a:r>
              <a:rPr lang="en-US" dirty="0"/>
              <a:t>Modern quality department on site</a:t>
            </a:r>
          </a:p>
          <a:p>
            <a:r>
              <a:rPr lang="en-US" dirty="0"/>
              <a:t>Own training center for employees</a:t>
            </a:r>
          </a:p>
          <a:p>
            <a:r>
              <a:rPr lang="en-US" dirty="0"/>
              <a:t>Certification according to SA 8000,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ISO </a:t>
            </a:r>
            <a:r>
              <a:rPr lang="en-US" dirty="0"/>
              <a:t>9001 and ISO 14001</a:t>
            </a:r>
          </a:p>
        </p:txBody>
      </p:sp>
    </p:spTree>
    <p:extLst>
      <p:ext uri="{BB962C8B-B14F-4D97-AF65-F5344CB8AC3E}">
        <p14:creationId xmlns:p14="http://schemas.microsoft.com/office/powerpoint/2010/main" val="3414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G:\Marketing\70 Fotos\00 Fotolia\Fotolia_254465136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6" r="4451"/>
          <a:stretch/>
        </p:blipFill>
        <p:spPr bwMode="auto">
          <a:xfrm>
            <a:off x="0" y="-2562"/>
            <a:ext cx="6099175" cy="68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23</a:t>
            </a:fld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4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4828536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Highest quality thanks to European equipment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661857"/>
            <a:ext cx="4972245" cy="4431600"/>
          </a:xfrm>
        </p:spPr>
        <p:txBody>
          <a:bodyPr/>
          <a:lstStyle/>
          <a:p>
            <a:r>
              <a:rPr lang="en-US" dirty="0"/>
              <a:t>Modern nitrogen wave soldering machines from German manufacturer</a:t>
            </a:r>
          </a:p>
          <a:p>
            <a:r>
              <a:rPr lang="en-US" dirty="0"/>
              <a:t>Own nitrogen generator and air compressor from German manufacturer </a:t>
            </a:r>
          </a:p>
          <a:p>
            <a:r>
              <a:rPr lang="en-US" dirty="0"/>
              <a:t>Fully automated varnish line</a:t>
            </a:r>
          </a:p>
          <a:p>
            <a:r>
              <a:rPr lang="en-US" dirty="0"/>
              <a:t>Full temperature and humidity control inside warehouse and production</a:t>
            </a:r>
          </a:p>
          <a:p>
            <a:r>
              <a:rPr lang="en-US" dirty="0"/>
              <a:t>ESD floor in the entire production </a:t>
            </a:r>
          </a:p>
        </p:txBody>
      </p:sp>
    </p:spTree>
    <p:extLst>
      <p:ext uri="{BB962C8B-B14F-4D97-AF65-F5344CB8AC3E}">
        <p14:creationId xmlns:p14="http://schemas.microsoft.com/office/powerpoint/2010/main" val="45312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15">
            <a:extLst>
              <a:ext uri="{FF2B5EF4-FFF2-40B4-BE49-F238E27FC236}">
                <a16:creationId xmlns="" xmlns:a16="http://schemas.microsoft.com/office/drawing/2014/main" id="{7E642210-A536-3E43-8A6E-3F79B02F5131}"/>
              </a:ext>
            </a:extLst>
          </p:cNvPr>
          <p:cNvCxnSpPr>
            <a:cxnSpLocks/>
          </p:cNvCxnSpPr>
          <p:nvPr/>
        </p:nvCxnSpPr>
        <p:spPr>
          <a:xfrm>
            <a:off x="926306" y="2876550"/>
            <a:ext cx="0" cy="278130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722A442-5AC1-E743-9138-F4F4B7557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</a:t>
            </a:r>
            <a:r>
              <a:rPr lang="en-US" dirty="0" smtClean="0"/>
              <a:t>integration </a:t>
            </a:r>
            <a:r>
              <a:rPr lang="en-US" dirty="0"/>
              <a:t>in Vietnam: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Maximum supply security </a:t>
            </a:r>
            <a:r>
              <a:rPr lang="en-US" dirty="0"/>
              <a:t>and </a:t>
            </a:r>
            <a:r>
              <a:rPr lang="en-US" dirty="0" smtClean="0"/>
              <a:t>highest quality control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61D7FD8F-5DED-7E4B-A278-AA9F2B08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7468C435-875A-6648-9CCC-93CBAFB24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24</a:t>
            </a:fld>
            <a:endParaRPr lang="en-GB" noProof="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67631126"/>
              </p:ext>
            </p:extLst>
          </p:nvPr>
        </p:nvGraphicFramePr>
        <p:xfrm>
          <a:off x="725714" y="1886892"/>
          <a:ext cx="10740572" cy="1683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 txBox="1">
            <a:spLocks/>
          </p:cNvSpPr>
          <p:nvPr/>
        </p:nvSpPr>
        <p:spPr>
          <a:xfrm>
            <a:off x="3644805" y="4028037"/>
            <a:ext cx="4827600" cy="20704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45"/>
              </a:spcBef>
              <a:buNone/>
            </a:pPr>
            <a:r>
              <a:rPr lang="en-US" sz="1800" dirty="0"/>
              <a:t>Own </a:t>
            </a:r>
            <a:r>
              <a:rPr lang="en-US" sz="1800" dirty="0" smtClean="0"/>
              <a:t>transformer </a:t>
            </a:r>
            <a:r>
              <a:rPr lang="en-US" sz="1800" dirty="0"/>
              <a:t>production (2017)</a:t>
            </a:r>
          </a:p>
          <a:p>
            <a:pPr marL="0" indent="0">
              <a:spcBef>
                <a:spcPts val="1045"/>
              </a:spcBef>
              <a:buNone/>
            </a:pPr>
            <a:r>
              <a:rPr lang="en-US" sz="1800" dirty="0"/>
              <a:t>Own cable assembly (2018)</a:t>
            </a:r>
          </a:p>
          <a:p>
            <a:pPr marL="0" indent="0">
              <a:spcBef>
                <a:spcPts val="1045"/>
              </a:spcBef>
              <a:buNone/>
            </a:pPr>
            <a:r>
              <a:rPr lang="en-US" sz="1800" dirty="0"/>
              <a:t>Own injection </a:t>
            </a:r>
            <a:r>
              <a:rPr lang="en-US" sz="1800" dirty="0" err="1"/>
              <a:t>moulding</a:t>
            </a:r>
            <a:r>
              <a:rPr lang="en-US" sz="1800" dirty="0"/>
              <a:t> machines (2019)</a:t>
            </a:r>
            <a:endParaRPr lang="en-GB" sz="1800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1155772125"/>
              </p:ext>
            </p:extLst>
          </p:nvPr>
        </p:nvGraphicFramePr>
        <p:xfrm>
          <a:off x="192775" y="3537559"/>
          <a:ext cx="3760100" cy="236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859631" y="3553276"/>
            <a:ext cx="22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ts val="2400"/>
              </a:lnSpc>
              <a:spcBef>
                <a:spcPts val="1200"/>
              </a:spcBef>
            </a:pPr>
            <a:r>
              <a:rPr lang="de-DE" sz="1100" dirty="0" smtClean="0"/>
              <a:t>5%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25089" y="4046636"/>
            <a:ext cx="3976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de-DE" sz="1100" dirty="0" smtClean="0"/>
              <a:t>17%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25089" y="4538651"/>
            <a:ext cx="3976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de-DE" sz="1100" dirty="0" smtClean="0"/>
              <a:t>19%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25089" y="5038326"/>
            <a:ext cx="3976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de-DE" sz="1100" dirty="0" smtClean="0"/>
              <a:t>10%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27471" y="5538400"/>
            <a:ext cx="39766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de-DE" sz="1100" dirty="0" smtClean="0"/>
              <a:t>49%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 txBox="1">
            <a:spLocks/>
          </p:cNvSpPr>
          <p:nvPr/>
        </p:nvSpPr>
        <p:spPr>
          <a:xfrm rot="16200000">
            <a:off x="-814919" y="4534077"/>
            <a:ext cx="2573340" cy="4362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200" dirty="0" smtClean="0"/>
              <a:t>Typical distribution of components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1819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A706465F-C5D0-5249-8812-C718C03D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factories in Vietnam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="" xmlns:a16="http://schemas.microsoft.com/office/drawing/2014/main" id="{25305973-EE43-824B-B9C4-931779BA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="" xmlns:a16="http://schemas.microsoft.com/office/drawing/2014/main" id="{5F5D5CC2-FDA7-1A4A-8FDD-18DC477A8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B9BC4B89-0014-4B49-8AAF-4F27626F4DD0}"/>
              </a:ext>
            </a:extLst>
          </p:cNvPr>
          <p:cNvSpPr/>
          <p:nvPr/>
        </p:nvSpPr>
        <p:spPr>
          <a:xfrm>
            <a:off x="719999" y="1644840"/>
            <a:ext cx="3458301" cy="44924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08000" bIns="0" rtlCol="0" anchor="t" anchorCtr="0"/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Plant I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bg1"/>
                </a:solidFill>
              </a:rPr>
              <a:t>Production of power supplies and chargers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bg1"/>
                </a:solidFill>
              </a:rPr>
              <a:t>THT &amp; </a:t>
            </a:r>
            <a:r>
              <a:rPr lang="en-US" sz="1200" dirty="0" smtClean="0">
                <a:solidFill>
                  <a:schemeClr val="bg1"/>
                </a:solidFill>
              </a:rPr>
              <a:t>SMT</a:t>
            </a: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bg1"/>
                </a:solidFill>
              </a:rPr>
              <a:t>Competence center for wave </a:t>
            </a:r>
            <a:r>
              <a:rPr lang="en-US" sz="1200" dirty="0" smtClean="0">
                <a:solidFill>
                  <a:schemeClr val="bg1"/>
                </a:solidFill>
              </a:rPr>
              <a:t>soldering</a:t>
            </a:r>
            <a:br>
              <a:rPr lang="en-US" sz="1200" dirty="0" smtClean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5825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Total area                                  </a:t>
            </a:r>
            <a:r>
              <a:rPr lang="en-GB" sz="500" dirty="0" smtClean="0">
                <a:solidFill>
                  <a:schemeClr val="bg1"/>
                </a:solidFill>
              </a:rPr>
              <a:t> </a:t>
            </a:r>
            <a:r>
              <a:rPr lang="en-GB" sz="1200" dirty="0" smtClean="0">
                <a:solidFill>
                  <a:schemeClr val="bg1"/>
                </a:solidFill>
              </a:rPr>
              <a:t>10.827 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Production	3.000 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Warehouse	1.000 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Office	1.025 m²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endParaRPr lang="en-GB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r>
              <a:rPr lang="en-US" sz="1200" dirty="0">
                <a:solidFill>
                  <a:schemeClr val="bg1"/>
                </a:solidFill>
              </a:rPr>
              <a:t>Available production hours per </a:t>
            </a:r>
            <a:r>
              <a:rPr lang="en-US" sz="1200" dirty="0" smtClean="0">
                <a:solidFill>
                  <a:schemeClr val="bg1"/>
                </a:solidFill>
              </a:rPr>
              <a:t>month</a:t>
            </a:r>
            <a:r>
              <a:rPr lang="en-GB" sz="1200" dirty="0" smtClean="0">
                <a:solidFill>
                  <a:schemeClr val="bg1"/>
                </a:solidFill>
              </a:rPr>
              <a:t>:*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Single shift system: 	140.000 h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Two shift system:	270.000 h</a:t>
            </a:r>
          </a:p>
          <a:p>
            <a:pPr>
              <a:lnSpc>
                <a:spcPts val="1600"/>
              </a:lnSpc>
              <a:spcBef>
                <a:spcPts val="600"/>
              </a:spcBef>
              <a:tabLst>
                <a:tab pos="1971675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6C77FECF-4C12-1C4C-9B59-84750DD7668D}"/>
              </a:ext>
            </a:extLst>
          </p:cNvPr>
          <p:cNvSpPr/>
          <p:nvPr/>
        </p:nvSpPr>
        <p:spPr>
          <a:xfrm>
            <a:off x="4363674" y="1644840"/>
            <a:ext cx="3458301" cy="4492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08000" bIns="0" rtlCol="0" anchor="t" anchorCtr="0"/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bg1"/>
                </a:solidFill>
                <a:latin typeface="+mj-lt"/>
              </a:rPr>
              <a:t>Plant II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bg1"/>
                </a:solidFill>
              </a:rPr>
              <a:t>Production of </a:t>
            </a:r>
            <a:r>
              <a:rPr lang="en-US" sz="1200" dirty="0" smtClean="0">
                <a:solidFill>
                  <a:schemeClr val="bg1"/>
                </a:solidFill>
              </a:rPr>
              <a:t>transformers, chokes </a:t>
            </a:r>
            <a:r>
              <a:rPr lang="en-US" sz="1200" dirty="0">
                <a:solidFill>
                  <a:schemeClr val="bg1"/>
                </a:solidFill>
              </a:rPr>
              <a:t>and coils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endParaRPr lang="en-GB" sz="1200" dirty="0">
              <a:solidFill>
                <a:schemeClr val="bg1"/>
              </a:solidFill>
            </a:endParaRP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en-GB" sz="1200" dirty="0" smtClean="0">
                <a:solidFill>
                  <a:schemeClr val="bg1"/>
                </a:solidFill>
              </a:rPr>
              <a:t/>
            </a:r>
            <a:br>
              <a:rPr lang="en-GB" sz="1200" dirty="0" smtClean="0">
                <a:solidFill>
                  <a:schemeClr val="bg1"/>
                </a:solidFill>
              </a:rPr>
            </a:br>
            <a:endParaRPr lang="en-GB" sz="12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endParaRPr lang="en-GB" sz="12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Total area                          	7.500 </a:t>
            </a:r>
            <a:r>
              <a:rPr lang="en-GB" sz="1200" dirty="0">
                <a:solidFill>
                  <a:schemeClr val="bg1"/>
                </a:solidFill>
              </a:rPr>
              <a:t>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Production</a:t>
            </a:r>
            <a:r>
              <a:rPr lang="en-GB" sz="1200" dirty="0">
                <a:solidFill>
                  <a:schemeClr val="bg1"/>
                </a:solidFill>
              </a:rPr>
              <a:t>	</a:t>
            </a:r>
            <a:r>
              <a:rPr lang="en-GB" sz="1200" dirty="0" smtClean="0">
                <a:solidFill>
                  <a:schemeClr val="bg1"/>
                </a:solidFill>
              </a:rPr>
              <a:t>5.000 </a:t>
            </a:r>
            <a:r>
              <a:rPr lang="en-GB" sz="1200" dirty="0">
                <a:solidFill>
                  <a:schemeClr val="bg1"/>
                </a:solidFill>
              </a:rPr>
              <a:t>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Warehouse</a:t>
            </a:r>
            <a:r>
              <a:rPr lang="en-GB" sz="1200" dirty="0">
                <a:solidFill>
                  <a:schemeClr val="bg1"/>
                </a:solidFill>
              </a:rPr>
              <a:t>	1.000 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Office</a:t>
            </a:r>
            <a:r>
              <a:rPr lang="en-GB" sz="1200" dirty="0">
                <a:solidFill>
                  <a:schemeClr val="bg1"/>
                </a:solidFill>
              </a:rPr>
              <a:t>	</a:t>
            </a:r>
            <a:r>
              <a:rPr lang="en-GB" sz="1200" dirty="0" smtClean="0">
                <a:solidFill>
                  <a:schemeClr val="bg1"/>
                </a:solidFill>
              </a:rPr>
              <a:t>   </a:t>
            </a:r>
            <a:r>
              <a:rPr lang="en-GB" sz="700" dirty="0" smtClean="0">
                <a:solidFill>
                  <a:schemeClr val="bg1"/>
                </a:solidFill>
              </a:rPr>
              <a:t> </a:t>
            </a:r>
            <a:r>
              <a:rPr lang="en-GB" sz="1200" dirty="0" smtClean="0">
                <a:solidFill>
                  <a:schemeClr val="bg1"/>
                </a:solidFill>
              </a:rPr>
              <a:t>400 </a:t>
            </a:r>
            <a:r>
              <a:rPr lang="en-GB" sz="1200" dirty="0">
                <a:solidFill>
                  <a:schemeClr val="bg1"/>
                </a:solidFill>
              </a:rPr>
              <a:t>m²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endParaRPr lang="en-GB" sz="12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r>
              <a:rPr lang="en-US" sz="1200" dirty="0">
                <a:solidFill>
                  <a:schemeClr val="bg1"/>
                </a:solidFill>
              </a:rPr>
              <a:t>Available production hours per month</a:t>
            </a:r>
            <a:r>
              <a:rPr lang="en-GB" sz="1200" dirty="0">
                <a:solidFill>
                  <a:schemeClr val="bg1"/>
                </a:solidFill>
              </a:rPr>
              <a:t>:*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bg1"/>
                </a:solidFill>
              </a:rPr>
              <a:t>Single shift system: </a:t>
            </a:r>
            <a:r>
              <a:rPr lang="en-GB" sz="1200" dirty="0">
                <a:solidFill>
                  <a:schemeClr val="bg1"/>
                </a:solidFill>
              </a:rPr>
              <a:t>	</a:t>
            </a:r>
            <a:r>
              <a:rPr lang="en-GB" sz="1200" dirty="0" smtClean="0">
                <a:solidFill>
                  <a:schemeClr val="bg1"/>
                </a:solidFill>
              </a:rPr>
              <a:t>180.000 </a:t>
            </a:r>
            <a:r>
              <a:rPr lang="en-GB" sz="1200" dirty="0">
                <a:solidFill>
                  <a:schemeClr val="bg1"/>
                </a:solidFill>
              </a:rPr>
              <a:t>h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>
                <a:solidFill>
                  <a:schemeClr val="bg1"/>
                </a:solidFill>
              </a:rPr>
              <a:t>Two shift </a:t>
            </a:r>
            <a:r>
              <a:rPr lang="en-GB" sz="1200" dirty="0" smtClean="0">
                <a:solidFill>
                  <a:schemeClr val="bg1"/>
                </a:solidFill>
              </a:rPr>
              <a:t>system:</a:t>
            </a:r>
            <a:r>
              <a:rPr lang="en-GB" sz="1200" dirty="0">
                <a:solidFill>
                  <a:schemeClr val="bg1"/>
                </a:solidFill>
              </a:rPr>
              <a:t>	</a:t>
            </a:r>
            <a:r>
              <a:rPr lang="en-GB" sz="1200" dirty="0" smtClean="0">
                <a:solidFill>
                  <a:schemeClr val="bg1"/>
                </a:solidFill>
              </a:rPr>
              <a:t>320.000 </a:t>
            </a:r>
            <a:r>
              <a:rPr lang="en-GB" sz="1200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="" xmlns:a16="http://schemas.microsoft.com/office/drawing/2014/main" id="{B73ECE32-75FC-564F-A671-C69B70A035A0}"/>
              </a:ext>
            </a:extLst>
          </p:cNvPr>
          <p:cNvSpPr/>
          <p:nvPr/>
        </p:nvSpPr>
        <p:spPr>
          <a:xfrm>
            <a:off x="8001001" y="1644840"/>
            <a:ext cx="3474176" cy="449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08000" bIns="0" rtlCol="0" anchor="t" anchorCtr="0"/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en-GB" sz="1600" dirty="0" smtClean="0">
                <a:solidFill>
                  <a:schemeClr val="tx1"/>
                </a:solidFill>
                <a:latin typeface="+mj-lt"/>
              </a:rPr>
              <a:t>Plant III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tx1"/>
                </a:solidFill>
              </a:rPr>
              <a:t>Production of DC </a:t>
            </a:r>
            <a:r>
              <a:rPr lang="en-US" sz="1200" dirty="0" smtClean="0">
                <a:solidFill>
                  <a:schemeClr val="tx1"/>
                </a:solidFill>
              </a:rPr>
              <a:t>cables and wires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tx1"/>
                </a:solidFill>
              </a:rPr>
              <a:t>Production of housings and plastic </a:t>
            </a:r>
            <a:r>
              <a:rPr lang="en-US" sz="1200" dirty="0" smtClean="0">
                <a:solidFill>
                  <a:schemeClr val="tx1"/>
                </a:solidFill>
              </a:rPr>
              <a:t>bobbins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r>
              <a:rPr lang="en-US" sz="1200" dirty="0">
                <a:solidFill>
                  <a:schemeClr val="tx1"/>
                </a:solidFill>
              </a:rPr>
              <a:t>Warehouse for raw materials and finished products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</a:pPr>
            <a:endParaRPr lang="en-GB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>
                <a:solidFill>
                  <a:schemeClr val="tx1"/>
                </a:solidFill>
              </a:rPr>
              <a:t>Total </a:t>
            </a:r>
            <a:r>
              <a:rPr lang="en-GB" sz="1200" dirty="0" smtClean="0">
                <a:solidFill>
                  <a:schemeClr val="tx1"/>
                </a:solidFill>
              </a:rPr>
              <a:t>area                               </a:t>
            </a:r>
            <a:r>
              <a:rPr lang="en-GB" sz="600" dirty="0" smtClean="0">
                <a:solidFill>
                  <a:schemeClr val="tx1"/>
                </a:solidFill>
              </a:rPr>
              <a:t> </a:t>
            </a:r>
            <a:r>
              <a:rPr lang="en-GB" sz="1200" dirty="0" smtClean="0">
                <a:solidFill>
                  <a:schemeClr val="tx1"/>
                </a:solidFill>
              </a:rPr>
              <a:t>   11.000 </a:t>
            </a:r>
            <a:r>
              <a:rPr lang="en-GB" sz="1200" dirty="0">
                <a:solidFill>
                  <a:schemeClr val="tx1"/>
                </a:solidFill>
              </a:rPr>
              <a:t>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tx1"/>
                </a:solidFill>
              </a:rPr>
              <a:t>Production</a:t>
            </a:r>
            <a:r>
              <a:rPr lang="en-GB" sz="1200" dirty="0">
                <a:solidFill>
                  <a:schemeClr val="tx1"/>
                </a:solidFill>
              </a:rPr>
              <a:t>	</a:t>
            </a:r>
            <a:r>
              <a:rPr lang="en-GB" sz="1200" dirty="0" smtClean="0">
                <a:solidFill>
                  <a:schemeClr val="tx1"/>
                </a:solidFill>
              </a:rPr>
              <a:t>3.200 </a:t>
            </a:r>
            <a:r>
              <a:rPr lang="en-GB" sz="1200" dirty="0">
                <a:solidFill>
                  <a:schemeClr val="tx1"/>
                </a:solidFill>
              </a:rPr>
              <a:t>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tx1"/>
                </a:solidFill>
              </a:rPr>
              <a:t>Warehouse</a:t>
            </a:r>
            <a:r>
              <a:rPr lang="en-GB" sz="1200" dirty="0">
                <a:solidFill>
                  <a:schemeClr val="tx1"/>
                </a:solidFill>
              </a:rPr>
              <a:t>	</a:t>
            </a:r>
            <a:r>
              <a:rPr lang="en-GB" sz="1200" dirty="0" smtClean="0">
                <a:solidFill>
                  <a:schemeClr val="tx1"/>
                </a:solidFill>
              </a:rPr>
              <a:t>4.000 </a:t>
            </a:r>
            <a:r>
              <a:rPr lang="en-GB" sz="1200" dirty="0">
                <a:solidFill>
                  <a:schemeClr val="tx1"/>
                </a:solidFill>
              </a:rPr>
              <a:t>m²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tx1"/>
                </a:solidFill>
              </a:rPr>
              <a:t>Office</a:t>
            </a:r>
            <a:r>
              <a:rPr lang="en-GB" sz="1200" dirty="0">
                <a:solidFill>
                  <a:schemeClr val="tx1"/>
                </a:solidFill>
              </a:rPr>
              <a:t>	   </a:t>
            </a:r>
            <a:r>
              <a:rPr lang="en-GB" sz="700" dirty="0">
                <a:solidFill>
                  <a:schemeClr val="tx1"/>
                </a:solidFill>
              </a:rPr>
              <a:t> </a:t>
            </a:r>
            <a:r>
              <a:rPr lang="en-GB" sz="1200" dirty="0">
                <a:solidFill>
                  <a:schemeClr val="tx1"/>
                </a:solidFill>
              </a:rPr>
              <a:t>400 m²</a:t>
            </a: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endParaRPr lang="en-GB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1971675" algn="l"/>
              </a:tabLst>
            </a:pPr>
            <a:r>
              <a:rPr lang="en-US" sz="1200" dirty="0">
                <a:solidFill>
                  <a:schemeClr val="tx1"/>
                </a:solidFill>
              </a:rPr>
              <a:t>Available production hours per month:*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tx1"/>
                </a:solidFill>
              </a:rPr>
              <a:t>Single shift system: </a:t>
            </a:r>
            <a:r>
              <a:rPr lang="en-GB" sz="1200" dirty="0">
                <a:solidFill>
                  <a:schemeClr val="tx1"/>
                </a:solidFill>
              </a:rPr>
              <a:t>	</a:t>
            </a:r>
            <a:r>
              <a:rPr lang="en-GB" sz="1200" dirty="0" smtClean="0">
                <a:solidFill>
                  <a:schemeClr val="tx1"/>
                </a:solidFill>
              </a:rPr>
              <a:t>100.000 </a:t>
            </a:r>
            <a:r>
              <a:rPr lang="en-GB" sz="1200" dirty="0">
                <a:solidFill>
                  <a:schemeClr val="tx1"/>
                </a:solidFill>
              </a:rPr>
              <a:t>h</a:t>
            </a:r>
          </a:p>
          <a:p>
            <a:pPr marL="742950" lvl="1" indent="-285750">
              <a:lnSpc>
                <a:spcPts val="1600"/>
              </a:lnSpc>
              <a:spcBef>
                <a:spcPts val="600"/>
              </a:spcBef>
              <a:buFont typeface="Titillium Web" panose="00000500000000000000" pitchFamily="2" charset="0"/>
              <a:buChar char="·"/>
              <a:tabLst>
                <a:tab pos="2152650" algn="l"/>
              </a:tabLst>
            </a:pPr>
            <a:r>
              <a:rPr lang="en-GB" sz="1200" dirty="0" smtClean="0">
                <a:solidFill>
                  <a:schemeClr val="tx1"/>
                </a:solidFill>
              </a:rPr>
              <a:t>Two shift system:	170.000 </a:t>
            </a:r>
            <a:r>
              <a:rPr lang="en-GB" sz="1200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="" xmlns:a16="http://schemas.microsoft.com/office/drawing/2014/main" id="{8A4C264A-BF74-B847-AD22-E25EDF67976B}"/>
              </a:ext>
            </a:extLst>
          </p:cNvPr>
          <p:cNvSpPr txBox="1">
            <a:spLocks/>
          </p:cNvSpPr>
          <p:nvPr/>
        </p:nvSpPr>
        <p:spPr>
          <a:xfrm>
            <a:off x="5028328" y="6405933"/>
            <a:ext cx="3519795" cy="2122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000"/>
              </a:lnSpc>
              <a:spcBef>
                <a:spcPts val="600"/>
              </a:spcBef>
              <a:buNone/>
              <a:tabLst>
                <a:tab pos="177800" algn="l"/>
              </a:tabLst>
            </a:pPr>
            <a:r>
              <a:rPr lang="en-GB" sz="800" dirty="0" smtClean="0"/>
              <a:t>*</a:t>
            </a:r>
            <a:r>
              <a:rPr lang="en-US" sz="800" dirty="0"/>
              <a:t> Maximum possible hours in case </a:t>
            </a:r>
            <a:r>
              <a:rPr lang="en-US" sz="800" dirty="0" smtClean="0"/>
              <a:t>all </a:t>
            </a:r>
            <a:r>
              <a:rPr lang="en-US" sz="800" dirty="0"/>
              <a:t>lines are installed and set-up</a:t>
            </a:r>
            <a:endParaRPr lang="en-GB" sz="800" dirty="0" smtClean="0"/>
          </a:p>
        </p:txBody>
      </p:sp>
    </p:spTree>
    <p:extLst>
      <p:ext uri="{BB962C8B-B14F-4D97-AF65-F5344CB8AC3E}">
        <p14:creationId xmlns:p14="http://schemas.microsoft.com/office/powerpoint/2010/main" val="7901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de-DE" dirty="0" err="1"/>
              <a:t>Extract</a:t>
            </a:r>
            <a:r>
              <a:rPr lang="de-DE" dirty="0"/>
              <a:t>: </a:t>
            </a:r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highlights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939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Marketing\70 Fotos\26 FOX NEO\FOXNeo_Visualiserung_HAYDEYAN\02_FoxNeo_Export_Digital\02_FoxNeo_Export_Digital_gross\FRIWO_FOXNeo_Digital_Visualiserung_gros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" b="11824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7E924C60-D2B1-0E4C-940A-6452F735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642715"/>
            <a:ext cx="10753725" cy="810000"/>
          </a:xfrm>
        </p:spPr>
        <p:txBody>
          <a:bodyPr/>
          <a:lstStyle/>
          <a:p>
            <a:r>
              <a:rPr lang="en-US" dirty="0"/>
              <a:t>Design meets technology: </a:t>
            </a:r>
            <a:r>
              <a:rPr lang="en-US" dirty="0" smtClean="0"/>
              <a:t>FOX</a:t>
            </a:r>
            <a:r>
              <a:rPr lang="en-US" sz="2850" dirty="0" smtClean="0">
                <a:latin typeface="Titillium Web SemiBold" panose="00000700000000000000" pitchFamily="2" charset="0"/>
              </a:rPr>
              <a:t>NEO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/>
              <a:t>standard product that sets new standards</a:t>
            </a:r>
            <a:endParaRPr lang="en-GB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xmlns="" id="{7E924C60-D2B1-0E4C-940A-6452F735F41A}"/>
              </a:ext>
            </a:extLst>
          </p:cNvPr>
          <p:cNvSpPr txBox="1">
            <a:spLocks/>
          </p:cNvSpPr>
          <p:nvPr/>
        </p:nvSpPr>
        <p:spPr>
          <a:xfrm>
            <a:off x="2714625" y="2077815"/>
            <a:ext cx="625475" cy="576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/>
              <a:t>6W</a:t>
            </a:r>
            <a:endParaRPr lang="en-GB" sz="140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7E924C60-D2B1-0E4C-940A-6452F735F41A}"/>
              </a:ext>
            </a:extLst>
          </p:cNvPr>
          <p:cNvSpPr txBox="1">
            <a:spLocks/>
          </p:cNvSpPr>
          <p:nvPr/>
        </p:nvSpPr>
        <p:spPr>
          <a:xfrm>
            <a:off x="4429125" y="2077814"/>
            <a:ext cx="625475" cy="576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/>
              <a:t>12W</a:t>
            </a:r>
            <a:endParaRPr lang="en-GB" sz="1400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xmlns="" id="{7E924C60-D2B1-0E4C-940A-6452F735F41A}"/>
              </a:ext>
            </a:extLst>
          </p:cNvPr>
          <p:cNvSpPr txBox="1">
            <a:spLocks/>
          </p:cNvSpPr>
          <p:nvPr/>
        </p:nvSpPr>
        <p:spPr>
          <a:xfrm>
            <a:off x="6308725" y="2077815"/>
            <a:ext cx="625475" cy="576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/>
              <a:t>18W</a:t>
            </a:r>
            <a:endParaRPr lang="en-GB" sz="1400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7E924C60-D2B1-0E4C-940A-6452F735F41A}"/>
              </a:ext>
            </a:extLst>
          </p:cNvPr>
          <p:cNvSpPr txBox="1">
            <a:spLocks/>
          </p:cNvSpPr>
          <p:nvPr/>
        </p:nvSpPr>
        <p:spPr>
          <a:xfrm>
            <a:off x="8696325" y="2077815"/>
            <a:ext cx="625475" cy="5764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/>
              <a:t>30W</a:t>
            </a:r>
            <a:endParaRPr lang="en-GB" sz="14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xmlns="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xmlns="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xmlns="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xmlns="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xmlns="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xmlns="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xmlns="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xmlns="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:a16="http://schemas.microsoft.com/office/drawing/2014/main" xmlns="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xmlns="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xmlns="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xmlns="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xmlns="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xmlns="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xmlns="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xmlns="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13825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G:\Marketing\70 Fotos\26 FOX NEO\FOXNeo_Visualiserung_HAYDEYAN\02_FoxNeo_Export_Digital\02_FoxNeo_Export_Digital_gross\FRIWO_FOXNeo_Digital_Visualiserung_gross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" b="8178"/>
          <a:stretch/>
        </p:blipFill>
        <p:spPr bwMode="auto">
          <a:xfrm>
            <a:off x="-14514" y="0"/>
            <a:ext cx="12206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>
                <a:solidFill>
                  <a:schemeClr val="bg1"/>
                </a:solidFill>
              </a:rPr>
              <a:pPr/>
              <a:t>28</a:t>
            </a:fld>
            <a:endParaRPr lang="en-GB" noProof="0" dirty="0">
              <a:solidFill>
                <a:schemeClr val="bg1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7E924C60-D2B1-0E4C-940A-6452F735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4" y="642715"/>
            <a:ext cx="10753725" cy="810000"/>
          </a:xfrm>
        </p:spPr>
        <p:txBody>
          <a:bodyPr/>
          <a:lstStyle/>
          <a:p>
            <a:r>
              <a:rPr lang="en-US" dirty="0" smtClean="0"/>
              <a:t>FOX</a:t>
            </a:r>
            <a:r>
              <a:rPr lang="en-US" sz="2850" dirty="0" smtClean="0">
                <a:latin typeface="+mj-lt"/>
              </a:rPr>
              <a:t>NEO</a:t>
            </a:r>
            <a:r>
              <a:rPr lang="en-US" dirty="0" smtClean="0"/>
              <a:t/>
            </a:r>
            <a:br>
              <a:rPr lang="en-US" dirty="0" smtClean="0"/>
            </a:br>
            <a:endParaRPr lang="en-GB" dirty="0"/>
          </a:p>
        </p:txBody>
      </p:sp>
      <p:grpSp>
        <p:nvGrpSpPr>
          <p:cNvPr id="13" name="Gruppieren 12">
            <a:extLst>
              <a:ext uri="{FF2B5EF4-FFF2-40B4-BE49-F238E27FC236}">
                <a16:creationId xmlns="" xmlns:a16="http://schemas.microsoft.com/office/drawing/2014/main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14" name="Freihandform 13">
              <a:extLst>
                <a:ext uri="{FF2B5EF4-FFF2-40B4-BE49-F238E27FC236}">
                  <a16:creationId xmlns="" xmlns:a16="http://schemas.microsoft.com/office/drawing/2014/main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="" xmlns:a16="http://schemas.microsoft.com/office/drawing/2014/main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="" xmlns:a16="http://schemas.microsoft.com/office/drawing/2014/main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="" xmlns:a16="http://schemas.microsoft.com/office/drawing/2014/main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="" xmlns:a16="http://schemas.microsoft.com/office/drawing/2014/main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="" xmlns:a16="http://schemas.microsoft.com/office/drawing/2014/main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="" xmlns:a16="http://schemas.microsoft.com/office/drawing/2014/main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="" xmlns:a16="http://schemas.microsoft.com/office/drawing/2014/main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="" xmlns:a16="http://schemas.microsoft.com/office/drawing/2014/main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="" xmlns:a16="http://schemas.microsoft.com/office/drawing/2014/main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="" xmlns:a16="http://schemas.microsoft.com/office/drawing/2014/main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="" xmlns:a16="http://schemas.microsoft.com/office/drawing/2014/main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="" xmlns:a16="http://schemas.microsoft.com/office/drawing/2014/main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="" xmlns:a16="http://schemas.microsoft.com/office/drawing/2014/main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="" xmlns:a16="http://schemas.microsoft.com/office/drawing/2014/main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Freihandform 28">
              <a:extLst>
                <a:ext uri="{FF2B5EF4-FFF2-40B4-BE49-F238E27FC236}">
                  <a16:creationId xmlns="" xmlns:a16="http://schemas.microsoft.com/office/drawing/2014/main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="" xmlns:a16="http://schemas.microsoft.com/office/drawing/2014/main" id="{E0D2387A-0513-4C48-A9F3-20020FE98A39}"/>
              </a:ext>
            </a:extLst>
          </p:cNvPr>
          <p:cNvSpPr txBox="1"/>
          <p:nvPr/>
        </p:nvSpPr>
        <p:spPr>
          <a:xfrm>
            <a:off x="6881500" y="711561"/>
            <a:ext cx="320070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en-US" dirty="0"/>
              <a:t>Flexibility thanks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configurability</a:t>
            </a:r>
          </a:p>
        </p:txBody>
      </p:sp>
      <p:cxnSp>
        <p:nvCxnSpPr>
          <p:cNvPr id="32" name="Gerade Verbindung 31">
            <a:extLst>
              <a:ext uri="{FF2B5EF4-FFF2-40B4-BE49-F238E27FC236}">
                <a16:creationId xmlns="" xmlns:a16="http://schemas.microsoft.com/office/drawing/2014/main" id="{83C3B627-213F-E44D-BE4C-1270B7EE73B1}"/>
              </a:ext>
            </a:extLst>
          </p:cNvPr>
          <p:cNvCxnSpPr>
            <a:cxnSpLocks/>
          </p:cNvCxnSpPr>
          <p:nvPr/>
        </p:nvCxnSpPr>
        <p:spPr>
          <a:xfrm>
            <a:off x="7939314" y="1448476"/>
            <a:ext cx="912943" cy="1472553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 flipV="1">
            <a:off x="7634514" y="4257820"/>
            <a:ext cx="1144589" cy="54686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>
            <a:extLst>
              <a:ext uri="{FF2B5EF4-FFF2-40B4-BE49-F238E27FC236}">
                <a16:creationId xmlns="" xmlns:a16="http://schemas.microsoft.com/office/drawing/2014/main" id="{9FC1F26A-1D76-8346-91C5-9A9BFFF7281A}"/>
              </a:ext>
            </a:extLst>
          </p:cNvPr>
          <p:cNvSpPr/>
          <p:nvPr/>
        </p:nvSpPr>
        <p:spPr>
          <a:xfrm>
            <a:off x="6365189" y="4804680"/>
            <a:ext cx="36061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err="1" smtClean="0"/>
              <a:t>Conformity</a:t>
            </a:r>
            <a:r>
              <a:rPr lang="de-DE" dirty="0" smtClean="0"/>
              <a:t>:</a:t>
            </a:r>
          </a:p>
          <a:p>
            <a:pPr marL="285750" indent="-285750">
              <a:lnSpc>
                <a:spcPts val="2400"/>
              </a:lnSpc>
              <a:buFont typeface="Titillium Web" panose="00000500000000000000" pitchFamily="2" charset="0"/>
              <a:buChar char="·"/>
            </a:pPr>
            <a:r>
              <a:rPr lang="de-DE" dirty="0"/>
              <a:t>EN/IEC </a:t>
            </a:r>
            <a:r>
              <a:rPr lang="de-DE" dirty="0" smtClean="0"/>
              <a:t>62368-1</a:t>
            </a:r>
          </a:p>
          <a:p>
            <a:pPr marL="285750" indent="-285750">
              <a:lnSpc>
                <a:spcPts val="2400"/>
              </a:lnSpc>
              <a:buFont typeface="Titillium Web" panose="00000500000000000000" pitchFamily="2" charset="0"/>
              <a:buChar char="·"/>
            </a:pPr>
            <a:r>
              <a:rPr lang="de-DE" dirty="0"/>
              <a:t>Medical 4th </a:t>
            </a:r>
            <a:r>
              <a:rPr lang="de-DE" dirty="0" err="1" smtClean="0"/>
              <a:t>edition</a:t>
            </a:r>
            <a:endParaRPr lang="de-DE" dirty="0" smtClean="0"/>
          </a:p>
          <a:p>
            <a:pPr marL="285750" indent="-285750">
              <a:lnSpc>
                <a:spcPts val="2400"/>
              </a:lnSpc>
              <a:buFont typeface="Titillium Web" panose="00000500000000000000" pitchFamily="2" charset="0"/>
              <a:buChar char="·"/>
            </a:pPr>
            <a:r>
              <a:rPr lang="de-DE" dirty="0" smtClean="0"/>
              <a:t>VO EG 278/2009</a:t>
            </a:r>
            <a:endParaRPr lang="en" dirty="0"/>
          </a:p>
        </p:txBody>
      </p:sp>
      <p:sp>
        <p:nvSpPr>
          <p:cNvPr id="37" name="Textfeld 36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6487187" y="2756088"/>
            <a:ext cx="3651975" cy="7001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en" dirty="0" smtClean="0"/>
              <a:t>Unique </a:t>
            </a:r>
            <a:br>
              <a:rPr lang="en" dirty="0" smtClean="0"/>
            </a:br>
            <a:r>
              <a:rPr lang="en" dirty="0" smtClean="0"/>
              <a:t>design</a:t>
            </a:r>
            <a:endParaRPr lang="en" dirty="0"/>
          </a:p>
        </p:txBody>
      </p:sp>
      <p:cxnSp>
        <p:nvCxnSpPr>
          <p:cNvPr id="38" name="Gerade Verbindung 37">
            <a:extLst>
              <a:ext uri="{FF2B5EF4-FFF2-40B4-BE49-F238E27FC236}">
                <a16:creationId xmlns="" xmlns:a16="http://schemas.microsoft.com/office/drawing/2014/main" id="{6A0D60B4-609E-DD4E-B28B-B1458940FC4C}"/>
              </a:ext>
            </a:extLst>
          </p:cNvPr>
          <p:cNvCxnSpPr/>
          <p:nvPr/>
        </p:nvCxnSpPr>
        <p:spPr>
          <a:xfrm flipV="1">
            <a:off x="9324550" y="1799794"/>
            <a:ext cx="654761" cy="1290371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>
            <a:off x="9248428" y="3505505"/>
            <a:ext cx="997319" cy="1328203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="" xmlns:a16="http://schemas.microsoft.com/office/drawing/2014/main" id="{3E8A30DE-4AAA-1147-9E93-A6C847CE935C}"/>
              </a:ext>
            </a:extLst>
          </p:cNvPr>
          <p:cNvSpPr/>
          <p:nvPr/>
        </p:nvSpPr>
        <p:spPr>
          <a:xfrm>
            <a:off x="9899648" y="4833708"/>
            <a:ext cx="3661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pt" dirty="0" smtClean="0"/>
              <a:t>Customization </a:t>
            </a:r>
            <a:r>
              <a:rPr lang="pt" dirty="0"/>
              <a:t/>
            </a:r>
            <a:br>
              <a:rPr lang="pt" dirty="0"/>
            </a:br>
            <a:r>
              <a:rPr lang="pt" dirty="0" smtClean="0"/>
              <a:t>by laser printing</a:t>
            </a:r>
            <a:endParaRPr lang="pt" dirty="0"/>
          </a:p>
        </p:txBody>
      </p:sp>
      <p:cxnSp>
        <p:nvCxnSpPr>
          <p:cNvPr id="42" name="Gerade Verbindung 41">
            <a:extLst>
              <a:ext uri="{FF2B5EF4-FFF2-40B4-BE49-F238E27FC236}">
                <a16:creationId xmlns="" xmlns:a16="http://schemas.microsoft.com/office/drawing/2014/main" id="{D5CCE53B-A70B-2B48-A39C-7D6D7B16124E}"/>
              </a:ext>
            </a:extLst>
          </p:cNvPr>
          <p:cNvCxnSpPr>
            <a:cxnSpLocks/>
          </p:cNvCxnSpPr>
          <p:nvPr/>
        </p:nvCxnSpPr>
        <p:spPr>
          <a:xfrm flipH="1" flipV="1">
            <a:off x="7416800" y="3266721"/>
            <a:ext cx="1632842" cy="544028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10828320" y="2869802"/>
            <a:ext cx="3661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3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warranty</a:t>
            </a:r>
            <a:endParaRPr lang="pt" dirty="0"/>
          </a:p>
        </p:txBody>
      </p:sp>
      <p:sp>
        <p:nvSpPr>
          <p:cNvPr id="49" name="Textfeld 48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9979311" y="784131"/>
            <a:ext cx="226320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en" dirty="0" smtClean="0"/>
              <a:t>Wide range of interchangeable adapters</a:t>
            </a:r>
            <a:endParaRPr lang="en" dirty="0"/>
          </a:p>
        </p:txBody>
      </p:sp>
      <p:cxnSp>
        <p:nvCxnSpPr>
          <p:cNvPr id="50" name="Gerade Verbindung 49">
            <a:extLst>
              <a:ext uri="{FF2B5EF4-FFF2-40B4-BE49-F238E27FC236}">
                <a16:creationId xmlns="" xmlns:a16="http://schemas.microsoft.com/office/drawing/2014/main" id="{6A0D60B4-609E-DD4E-B28B-B1458940FC4C}"/>
              </a:ext>
            </a:extLst>
          </p:cNvPr>
          <p:cNvCxnSpPr/>
          <p:nvPr/>
        </p:nvCxnSpPr>
        <p:spPr>
          <a:xfrm flipV="1">
            <a:off x="9476950" y="3062514"/>
            <a:ext cx="1336193" cy="180052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6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Marketing\70 Fotos\26 FOX NEO\FOXNeo_Visualiserung_HAYDEYAN\02_FoxNeo_Export_Digital\02_FoxNeo_Export_Digital_gross\FRIWO_FOXNeo_Digital_Visualiserung_gross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4" b="2661"/>
          <a:stretch/>
        </p:blipFill>
        <p:spPr bwMode="auto">
          <a:xfrm>
            <a:off x="0" y="-27023"/>
            <a:ext cx="12192000" cy="688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xmlns="" id="{2CFD8E6C-C469-0D4E-8435-F93E3EA64CD1}"/>
              </a:ext>
            </a:extLst>
          </p:cNvPr>
          <p:cNvSpPr/>
          <p:nvPr/>
        </p:nvSpPr>
        <p:spPr>
          <a:xfrm>
            <a:off x="7810500" y="-27023"/>
            <a:ext cx="4381500" cy="68707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29</a:t>
            </a:fld>
            <a:endParaRPr lang="en-GB" noProof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xmlns="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14" name="Freihandform 13">
              <a:extLst>
                <a:ext uri="{FF2B5EF4-FFF2-40B4-BE49-F238E27FC236}">
                  <a16:creationId xmlns:a16="http://schemas.microsoft.com/office/drawing/2014/main" xmlns="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Freihandform 14">
              <a:extLst>
                <a:ext uri="{FF2B5EF4-FFF2-40B4-BE49-F238E27FC236}">
                  <a16:creationId xmlns:a16="http://schemas.microsoft.com/office/drawing/2014/main" xmlns="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Freihandform 15">
              <a:extLst>
                <a:ext uri="{FF2B5EF4-FFF2-40B4-BE49-F238E27FC236}">
                  <a16:creationId xmlns:a16="http://schemas.microsoft.com/office/drawing/2014/main" xmlns="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Freihandform 16">
              <a:extLst>
                <a:ext uri="{FF2B5EF4-FFF2-40B4-BE49-F238E27FC236}">
                  <a16:creationId xmlns:a16="http://schemas.microsoft.com/office/drawing/2014/main" xmlns="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xmlns="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xmlns="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xmlns="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xmlns="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Freihandform 21">
              <a:extLst>
                <a:ext uri="{FF2B5EF4-FFF2-40B4-BE49-F238E27FC236}">
                  <a16:creationId xmlns:a16="http://schemas.microsoft.com/office/drawing/2014/main" xmlns="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Freihandform 22">
              <a:extLst>
                <a:ext uri="{FF2B5EF4-FFF2-40B4-BE49-F238E27FC236}">
                  <a16:creationId xmlns:a16="http://schemas.microsoft.com/office/drawing/2014/main" xmlns="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xmlns="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Freihandform 24">
              <a:extLst>
                <a:ext uri="{FF2B5EF4-FFF2-40B4-BE49-F238E27FC236}">
                  <a16:creationId xmlns:a16="http://schemas.microsoft.com/office/drawing/2014/main" xmlns="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Freihandform 25">
              <a:extLst>
                <a:ext uri="{FF2B5EF4-FFF2-40B4-BE49-F238E27FC236}">
                  <a16:creationId xmlns:a16="http://schemas.microsoft.com/office/drawing/2014/main" xmlns="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Freihandform 26">
              <a:extLst>
                <a:ext uri="{FF2B5EF4-FFF2-40B4-BE49-F238E27FC236}">
                  <a16:creationId xmlns:a16="http://schemas.microsoft.com/office/drawing/2014/main" xmlns="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Freihandform 27">
              <a:extLst>
                <a:ext uri="{FF2B5EF4-FFF2-40B4-BE49-F238E27FC236}">
                  <a16:creationId xmlns:a16="http://schemas.microsoft.com/office/drawing/2014/main" xmlns="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xmlns="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C6521F8E-F641-8D4C-8DCE-D29665D2C02A}"/>
              </a:ext>
            </a:extLst>
          </p:cNvPr>
          <p:cNvSpPr txBox="1"/>
          <p:nvPr/>
        </p:nvSpPr>
        <p:spPr>
          <a:xfrm>
            <a:off x="8001047" y="1139703"/>
            <a:ext cx="3744073" cy="50167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>
              <a:lnSpc>
                <a:spcPts val="3360"/>
              </a:lnSpc>
              <a:spcBef>
                <a:spcPts val="0"/>
              </a:spcBef>
            </a:pPr>
            <a:r>
              <a:rPr lang="en-US" sz="2800" dirty="0" smtClean="0"/>
              <a:t>FOX</a:t>
            </a:r>
            <a:r>
              <a:rPr lang="en-US" sz="2850" dirty="0" smtClean="0">
                <a:latin typeface="Titillium Web SemiBold" panose="00000700000000000000" pitchFamily="2" charset="0"/>
              </a:rPr>
              <a:t>NEO</a:t>
            </a:r>
            <a:r>
              <a:rPr lang="en-US" sz="2400" dirty="0" smtClean="0"/>
              <a:t> </a:t>
            </a:r>
          </a:p>
          <a:p>
            <a:pPr>
              <a:lnSpc>
                <a:spcPts val="336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ts val="3360"/>
              </a:lnSpc>
              <a:spcBef>
                <a:spcPts val="0"/>
              </a:spcBef>
            </a:pPr>
            <a:r>
              <a:rPr lang="en-US" sz="2400" dirty="0" smtClean="0"/>
              <a:t>Maximum </a:t>
            </a:r>
            <a:r>
              <a:rPr lang="en-US" sz="2400" dirty="0"/>
              <a:t>availability: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latin typeface="+mj-lt"/>
              </a:rPr>
              <a:t>48 </a:t>
            </a:r>
            <a:r>
              <a:rPr lang="en-US" sz="2400" dirty="0">
                <a:latin typeface="+mj-lt"/>
              </a:rPr>
              <a:t>hours delivery </a:t>
            </a:r>
            <a:r>
              <a:rPr lang="en-US" sz="2400" dirty="0" smtClean="0">
                <a:latin typeface="+mj-lt"/>
              </a:rPr>
              <a:t>time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pt" sz="2400" dirty="0" smtClean="0"/>
              <a:t>EXW </a:t>
            </a:r>
            <a:r>
              <a:rPr lang="pt" sz="2400" dirty="0"/>
              <a:t>Ostbevern (GER) </a:t>
            </a:r>
            <a:r>
              <a:rPr lang="pt" sz="2400" dirty="0" smtClean="0"/>
              <a:t/>
            </a:r>
            <a:br>
              <a:rPr lang="pt" sz="2400" dirty="0" smtClean="0"/>
            </a:br>
            <a:r>
              <a:rPr lang="pt" sz="2400" dirty="0" smtClean="0"/>
              <a:t>after </a:t>
            </a:r>
            <a:r>
              <a:rPr lang="pt" sz="2400" dirty="0"/>
              <a:t>order </a:t>
            </a:r>
            <a:r>
              <a:rPr lang="pt" sz="2400" dirty="0" smtClean="0"/>
              <a:t>confirmation</a:t>
            </a:r>
          </a:p>
          <a:p>
            <a:r>
              <a:rPr lang="pt" sz="2400" dirty="0"/>
              <a:t/>
            </a:r>
            <a:br>
              <a:rPr lang="pt" sz="2400" dirty="0"/>
            </a:br>
            <a:r>
              <a:rPr lang="pt" dirty="0"/>
              <a:t>T</a:t>
            </a:r>
            <a:r>
              <a:rPr lang="en-US" dirty="0" smtClean="0"/>
              <a:t>his </a:t>
            </a:r>
            <a:r>
              <a:rPr lang="en-US" dirty="0"/>
              <a:t>delivery time only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applies </a:t>
            </a:r>
            <a:r>
              <a:rPr lang="en-US" dirty="0"/>
              <a:t>to orders placed via </a:t>
            </a:r>
            <a:r>
              <a:rPr lang="en-US" dirty="0" smtClean="0"/>
              <a:t>www.NEOconfigurator.com</a:t>
            </a:r>
            <a:r>
              <a:rPr lang="pt" dirty="0" smtClean="0"/>
              <a:t> and depends </a:t>
            </a:r>
            <a:r>
              <a:rPr lang="pt" dirty="0"/>
              <a:t>on quantities:</a:t>
            </a:r>
            <a:br>
              <a:rPr lang="pt" dirty="0"/>
            </a:br>
            <a:r>
              <a:rPr lang="en-US" dirty="0" smtClean="0"/>
              <a:t>≤ </a:t>
            </a:r>
            <a:r>
              <a:rPr lang="en-US" sz="1100" dirty="0" smtClean="0"/>
              <a:t> </a:t>
            </a:r>
            <a:r>
              <a:rPr lang="en-US" dirty="0" smtClean="0"/>
              <a:t>   </a:t>
            </a:r>
            <a:r>
              <a:rPr lang="en-US" dirty="0"/>
              <a:t>250 </a:t>
            </a:r>
            <a:r>
              <a:rPr lang="en-US" dirty="0" smtClean="0"/>
              <a:t>pcs:  </a:t>
            </a:r>
            <a:r>
              <a:rPr lang="en-US" dirty="0"/>
              <a:t>48 hours</a:t>
            </a:r>
            <a:br>
              <a:rPr lang="en-US" dirty="0"/>
            </a:br>
            <a:r>
              <a:rPr lang="en-US" dirty="0" smtClean="0"/>
              <a:t>≤ </a:t>
            </a:r>
            <a:r>
              <a:rPr lang="en-US" dirty="0"/>
              <a:t>1.000 </a:t>
            </a:r>
            <a:r>
              <a:rPr lang="en-US" dirty="0" smtClean="0"/>
              <a:t>pcs:  14 days</a:t>
            </a:r>
            <a:r>
              <a:rPr lang="pt" sz="2400" dirty="0" smtClean="0"/>
              <a:t> </a:t>
            </a:r>
            <a:endParaRPr lang="en" sz="2400" dirty="0"/>
          </a:p>
        </p:txBody>
      </p:sp>
    </p:spTree>
    <p:extLst>
      <p:ext uri="{BB962C8B-B14F-4D97-AF65-F5344CB8AC3E}">
        <p14:creationId xmlns:p14="http://schemas.microsoft.com/office/powerpoint/2010/main" val="12373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36FB14E-3F06-1C4B-B515-6239AAB6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" dirty="0" smtClean="0"/>
              <a:t>Company Profile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087B1904-925F-C549-B2E1-2B5C333E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F0B8251-89A2-5543-B9FF-E79A7C20A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8A4C264A-BF74-B847-AD22-E25EDF6797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01 FRIWO </a:t>
            </a:r>
            <a:r>
              <a:rPr lang="de-DE" dirty="0" smtClean="0"/>
              <a:t>in time </a:t>
            </a:r>
            <a:r>
              <a:rPr lang="de-DE" dirty="0" err="1" smtClean="0"/>
              <a:t>lapse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02 </a:t>
            </a:r>
            <a:r>
              <a:rPr lang="en-US" dirty="0"/>
              <a:t>The company today: </a:t>
            </a:r>
            <a:r>
              <a:rPr lang="en-US" dirty="0" smtClean="0"/>
              <a:t>our </a:t>
            </a:r>
            <a:r>
              <a:rPr lang="en-US" dirty="0"/>
              <a:t>range of services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03 </a:t>
            </a:r>
            <a:r>
              <a:rPr lang="de-DE" dirty="0" err="1"/>
              <a:t>Figures</a:t>
            </a:r>
            <a:r>
              <a:rPr lang="de-DE" dirty="0"/>
              <a:t> &amp; </a:t>
            </a:r>
            <a:r>
              <a:rPr lang="de-DE" dirty="0" err="1"/>
              <a:t>f</a:t>
            </a:r>
            <a:r>
              <a:rPr lang="de-DE" dirty="0" err="1" smtClean="0"/>
              <a:t>acts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04 </a:t>
            </a:r>
            <a:r>
              <a:rPr lang="en-US" dirty="0"/>
              <a:t>Our production sites: </a:t>
            </a:r>
            <a:r>
              <a:rPr lang="en-US" dirty="0" smtClean="0"/>
              <a:t>the </a:t>
            </a:r>
            <a:r>
              <a:rPr lang="en-US" dirty="0"/>
              <a:t>best of </a:t>
            </a:r>
            <a:r>
              <a:rPr lang="en-US" dirty="0" smtClean="0"/>
              <a:t>two </a:t>
            </a:r>
            <a:r>
              <a:rPr lang="en-US" dirty="0"/>
              <a:t>worlds</a:t>
            </a:r>
          </a:p>
          <a:p>
            <a:pPr marL="0" indent="0">
              <a:buNone/>
            </a:pPr>
            <a:r>
              <a:rPr lang="de-DE" dirty="0"/>
              <a:t>05 </a:t>
            </a:r>
            <a:r>
              <a:rPr lang="de-DE" dirty="0" err="1"/>
              <a:t>Extract</a:t>
            </a:r>
            <a:r>
              <a:rPr lang="de-DE" dirty="0"/>
              <a:t>: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/>
              <a:t>portfolio</a:t>
            </a:r>
            <a:r>
              <a:rPr lang="de-DE" dirty="0"/>
              <a:t> </a:t>
            </a:r>
            <a:r>
              <a:rPr lang="de-DE" dirty="0" err="1"/>
              <a:t>highlights</a:t>
            </a:r>
            <a:endParaRPr lang="de-DE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Marketing\70 Fotos\25 Emerge\FRIWO_Prdoduktbilder Final_Export_01\FRIWO_Ladegerät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r="22369"/>
          <a:stretch/>
        </p:blipFill>
        <p:spPr bwMode="auto">
          <a:xfrm>
            <a:off x="0" y="0"/>
            <a:ext cx="6099174" cy="687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10" name="Titel 2">
            <a:extLst>
              <a:ext uri="{FF2B5EF4-FFF2-40B4-BE49-F238E27FC236}">
                <a16:creationId xmlns="" xmlns:a16="http://schemas.microsoft.com/office/drawing/2014/main" id="{3156D7A5-BCB3-604C-BD70-C21BAE64C9C2}"/>
              </a:ext>
            </a:extLst>
          </p:cNvPr>
          <p:cNvSpPr txBox="1">
            <a:spLocks/>
          </p:cNvSpPr>
          <p:nvPr/>
        </p:nvSpPr>
        <p:spPr>
          <a:xfrm>
            <a:off x="6642000" y="642715"/>
            <a:ext cx="5002604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Compact e-bike charger</a:t>
            </a:r>
            <a:br>
              <a:rPr lang="en-US" dirty="0" smtClean="0"/>
            </a:br>
            <a:r>
              <a:rPr lang="en-US" dirty="0" smtClean="0"/>
              <a:t>as optimal travel companion</a:t>
            </a:r>
            <a:br>
              <a:rPr lang="en-US" dirty="0" smtClean="0"/>
            </a:br>
            <a:endParaRPr lang="de-DE" dirty="0"/>
          </a:p>
        </p:txBody>
      </p:sp>
      <p:sp>
        <p:nvSpPr>
          <p:cNvPr id="11" name="Textplatzhalter 5">
            <a:extLst>
              <a:ext uri="{FF2B5EF4-FFF2-40B4-BE49-F238E27FC236}">
                <a16:creationId xmlns="" xmlns:a16="http://schemas.microsoft.com/office/drawing/2014/main" id="{C0AB02C3-045B-424A-A1A8-68D8D384816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2000" y="1702800"/>
            <a:ext cx="5188050" cy="4431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1800" dirty="0"/>
              <a:t>Shortest charging times thanks to high </a:t>
            </a:r>
            <a:r>
              <a:rPr lang="en-US" sz="1800" dirty="0" smtClean="0"/>
              <a:t>currents</a:t>
            </a:r>
            <a:r>
              <a:rPr lang="en-US" sz="1800" dirty="0"/>
              <a:t>: Two power classes available with 4 </a:t>
            </a:r>
            <a:r>
              <a:rPr lang="en-US" sz="1800"/>
              <a:t>A </a:t>
            </a:r>
            <a:r>
              <a:rPr lang="en-US" sz="1800" smtClean="0"/>
              <a:t>or </a:t>
            </a:r>
            <a:r>
              <a:rPr lang="en-US" sz="1800" dirty="0"/>
              <a:t>6 </a:t>
            </a:r>
            <a:r>
              <a:rPr lang="en-US" sz="1800" dirty="0" smtClean="0"/>
              <a:t>A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5 </a:t>
            </a:r>
            <a:r>
              <a:rPr lang="en-US" sz="1800" dirty="0"/>
              <a:t>V / 50 mA output for battery </a:t>
            </a:r>
            <a:r>
              <a:rPr lang="en-US" sz="1800" dirty="0" smtClean="0"/>
              <a:t>electronics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Variety </a:t>
            </a:r>
            <a:r>
              <a:rPr lang="en-US" sz="1800" dirty="0"/>
              <a:t>of communication </a:t>
            </a:r>
            <a:r>
              <a:rPr lang="en-US" sz="1800" dirty="0" smtClean="0"/>
              <a:t>options, e.g. CAN-Bus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With PFC and resonant circuit</a:t>
            </a:r>
          </a:p>
          <a:p>
            <a:pPr>
              <a:spcBef>
                <a:spcPts val="1200"/>
              </a:spcBef>
            </a:pPr>
            <a:r>
              <a:rPr lang="en-US" sz="1800" dirty="0" err="1"/>
              <a:t>Fanless</a:t>
            </a:r>
            <a:r>
              <a:rPr lang="en-US" sz="1800" dirty="0"/>
              <a:t> design for noiseless </a:t>
            </a:r>
            <a:r>
              <a:rPr lang="en-US" sz="1800" dirty="0" smtClean="0"/>
              <a:t>charging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Closed </a:t>
            </a:r>
            <a:r>
              <a:rPr lang="en-US" sz="1800" dirty="0"/>
              <a:t>housing without any ventilation slots</a:t>
            </a:r>
          </a:p>
          <a:p>
            <a:pPr>
              <a:spcBef>
                <a:spcPts val="1200"/>
              </a:spcBef>
            </a:pPr>
            <a:r>
              <a:rPr lang="en-US" sz="1800" dirty="0"/>
              <a:t>Surface temperature of max. 65°C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Safety: integrated </a:t>
            </a:r>
            <a:r>
              <a:rPr lang="en-US" sz="1800" dirty="0"/>
              <a:t>temperature protection, timer, current </a:t>
            </a:r>
            <a:r>
              <a:rPr lang="en-US" sz="1800" dirty="0" smtClean="0"/>
              <a:t>limiting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val="213076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Marketing\70 Fotos\25 Emerge\FIRWO_Scooter_FInal_01\FIRWO_Scooter_FInal_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31499" r="10723" b="14660"/>
          <a:stretch/>
        </p:blipFill>
        <p:spPr bwMode="auto">
          <a:xfrm>
            <a:off x="1" y="0"/>
            <a:ext cx="12191999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="" xmlns:a16="http://schemas.microsoft.com/office/drawing/2014/main" id="{2CFD8E6C-C469-0D4E-8435-F93E3EA64CD1}"/>
              </a:ext>
            </a:extLst>
          </p:cNvPr>
          <p:cNvSpPr/>
          <p:nvPr/>
        </p:nvSpPr>
        <p:spPr>
          <a:xfrm>
            <a:off x="2" y="0"/>
            <a:ext cx="4381500" cy="68707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platzhalter 2">
            <a:extLst>
              <a:ext uri="{FF2B5EF4-FFF2-40B4-BE49-F238E27FC236}">
                <a16:creationId xmlns="" xmlns:a16="http://schemas.microsoft.com/office/drawing/2014/main" id="{215C4EDC-B84C-CD48-9F63-0468E6738ED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0000" y="644400"/>
            <a:ext cx="10110787" cy="6889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FRIWO Systems</a:t>
            </a:r>
            <a:endParaRPr lang="en-US" sz="2800" dirty="0"/>
          </a:p>
          <a:p>
            <a:pPr marL="0" indent="0">
              <a:buNone/>
            </a:pPr>
            <a:r>
              <a:rPr lang="en-US" dirty="0" smtClean="0"/>
              <a:t>Digitally controllable </a:t>
            </a:r>
            <a:br>
              <a:rPr lang="en-US" dirty="0" smtClean="0"/>
            </a:br>
            <a:r>
              <a:rPr lang="en-US" dirty="0" smtClean="0"/>
              <a:t>power supply and </a:t>
            </a:r>
            <a:br>
              <a:rPr lang="en-US" dirty="0" smtClean="0"/>
            </a:br>
            <a:r>
              <a:rPr lang="en-US" dirty="0" smtClean="0"/>
              <a:t>drive system solutions </a:t>
            </a:r>
            <a:br>
              <a:rPr lang="en-US" dirty="0" smtClean="0"/>
            </a:br>
            <a:r>
              <a:rPr lang="en-US" dirty="0" smtClean="0"/>
              <a:t>from one source</a:t>
            </a:r>
          </a:p>
          <a:p>
            <a:pPr marL="0" indent="0">
              <a:spcBef>
                <a:spcPts val="4200"/>
              </a:spcBef>
              <a:buNone/>
            </a:pPr>
            <a:r>
              <a:rPr lang="en-US" dirty="0" smtClean="0"/>
              <a:t>Example: E-Scooter</a:t>
            </a:r>
            <a:endParaRPr lang="en-US" dirty="0"/>
          </a:p>
        </p:txBody>
      </p:sp>
      <p:sp>
        <p:nvSpPr>
          <p:cNvPr id="16" name="Ellipse 15"/>
          <p:cNvSpPr/>
          <p:nvPr/>
        </p:nvSpPr>
        <p:spPr>
          <a:xfrm>
            <a:off x="7036963" y="1450355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6946725" y="1437982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1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7691013" y="5107955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7600775" y="5095582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2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7868263" y="4326905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7778025" y="4314531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3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8821313" y="4642755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8731075" y="4630382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4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8962350" y="3159323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8872114" y="3146950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5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9623079" y="5819973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9532841" y="5807600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6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1324550" y="1952823"/>
            <a:ext cx="270000" cy="270000"/>
          </a:xfrm>
          <a:prstGeom prst="ellipse">
            <a:avLst/>
          </a:prstGeom>
          <a:gradFill flip="none" rotWithShape="1">
            <a:gsLst>
              <a:gs pos="0">
                <a:srgbClr val="F08400"/>
              </a:gs>
              <a:gs pos="100000">
                <a:srgbClr val="FFD600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feld 28"/>
          <p:cNvSpPr txBox="1"/>
          <p:nvPr/>
        </p:nvSpPr>
        <p:spPr>
          <a:xfrm>
            <a:off x="11234314" y="1940449"/>
            <a:ext cx="450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bg1"/>
                </a:solidFill>
                <a:latin typeface="Titillium Web" panose="00000500000000000000" pitchFamily="2" charset="0"/>
              </a:rPr>
              <a:t>7</a:t>
            </a:r>
            <a:endParaRPr lang="de-DE" sz="1400" dirty="0">
              <a:solidFill>
                <a:schemeClr val="bg1"/>
              </a:solidFill>
              <a:latin typeface="Titillium Web" panose="00000500000000000000" pitchFamily="2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30002" y="3756548"/>
            <a:ext cx="321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1 – Display</a:t>
            </a: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2 –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Vehicle</a:t>
            </a:r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control</a:t>
            </a:r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unit</a:t>
            </a:r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3 – Drive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unit</a:t>
            </a:r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4 – Motor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controller</a:t>
            </a:r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5 –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Battery</a:t>
            </a:r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 pack</a:t>
            </a: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6 –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Charger</a:t>
            </a:r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  <a:p>
            <a:r>
              <a:rPr lang="de-DE" dirty="0" smtClean="0">
                <a:solidFill>
                  <a:srgbClr val="333D47"/>
                </a:solidFill>
                <a:latin typeface="Titillium Web Light" panose="00000400000000000000" pitchFamily="2" charset="0"/>
              </a:rPr>
              <a:t>7 – Service </a:t>
            </a:r>
            <a:r>
              <a:rPr lang="de-DE" dirty="0" err="1" smtClean="0">
                <a:solidFill>
                  <a:srgbClr val="333D47"/>
                </a:solidFill>
                <a:latin typeface="Titillium Web Light" panose="00000400000000000000" pitchFamily="2" charset="0"/>
              </a:rPr>
              <a:t>software</a:t>
            </a:r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  <a:p>
            <a:endParaRPr lang="de-DE" dirty="0" smtClean="0">
              <a:solidFill>
                <a:srgbClr val="333D47"/>
              </a:solidFill>
              <a:latin typeface="Titillium Web Light" panose="00000400000000000000" pitchFamily="2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Company Profile     |     March 2020     |     © FRIWO Gerätebau GmbH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>
                <a:solidFill>
                  <a:schemeClr val="tx1"/>
                </a:solidFill>
              </a:rPr>
              <a:pPr/>
              <a:t>31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8DD1AB6B-8A9E-0C47-89BB-B377444130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Marketing\70 Fotos\25 Emerge\FRIWO_Prdoduktbilder Final_Export_01\FRIWO_Motorsteurung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9"/>
          <a:stretch/>
        </p:blipFill>
        <p:spPr bwMode="auto">
          <a:xfrm>
            <a:off x="5152" y="352425"/>
            <a:ext cx="12194170" cy="65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ieren 29">
            <a:extLst>
              <a:ext uri="{FF2B5EF4-FFF2-40B4-BE49-F238E27FC236}">
                <a16:creationId xmlns="" xmlns:a16="http://schemas.microsoft.com/office/drawing/2014/main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32" name="Freihandform 31">
              <a:extLst>
                <a:ext uri="{FF2B5EF4-FFF2-40B4-BE49-F238E27FC236}">
                  <a16:creationId xmlns="" xmlns:a16="http://schemas.microsoft.com/office/drawing/2014/main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="" xmlns:a16="http://schemas.microsoft.com/office/drawing/2014/main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="" xmlns:a16="http://schemas.microsoft.com/office/drawing/2014/main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="" xmlns:a16="http://schemas.microsoft.com/office/drawing/2014/main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="" xmlns:a16="http://schemas.microsoft.com/office/drawing/2014/main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="" xmlns:a16="http://schemas.microsoft.com/office/drawing/2014/main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="" xmlns:a16="http://schemas.microsoft.com/office/drawing/2014/main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="" xmlns:a16="http://schemas.microsoft.com/office/drawing/2014/main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="" xmlns:a16="http://schemas.microsoft.com/office/drawing/2014/main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="" xmlns:a16="http://schemas.microsoft.com/office/drawing/2014/main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="" xmlns:a16="http://schemas.microsoft.com/office/drawing/2014/main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="" xmlns:a16="http://schemas.microsoft.com/office/drawing/2014/main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="" xmlns:a16="http://schemas.microsoft.com/office/drawing/2014/main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="" xmlns:a16="http://schemas.microsoft.com/office/drawing/2014/main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="" xmlns:a16="http://schemas.microsoft.com/office/drawing/2014/main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="" xmlns:a16="http://schemas.microsoft.com/office/drawing/2014/main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Company Profile     |     March 2020     |     © FRIWO Gerätebau GmbH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>
                <a:solidFill>
                  <a:schemeClr val="tx1"/>
                </a:solidFill>
              </a:rPr>
              <a:pPr/>
              <a:t>32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20724" y="642715"/>
            <a:ext cx="10753725" cy="81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Emerge</a:t>
            </a:r>
            <a:r>
              <a:rPr lang="de-DE" dirty="0" smtClean="0"/>
              <a:t> 6000: best-in-</a:t>
            </a:r>
            <a:r>
              <a:rPr lang="de-DE" dirty="0" err="1" smtClean="0"/>
              <a:t>class</a:t>
            </a:r>
            <a:r>
              <a:rPr lang="de-DE" dirty="0" smtClean="0"/>
              <a:t> </a:t>
            </a:r>
            <a:r>
              <a:rPr lang="de-DE" dirty="0" err="1" smtClean="0"/>
              <a:t>motor</a:t>
            </a:r>
            <a:r>
              <a:rPr lang="de-DE" dirty="0" smtClean="0"/>
              <a:t> </a:t>
            </a:r>
            <a:r>
              <a:rPr lang="de-DE" dirty="0" err="1" smtClean="0"/>
              <a:t>controller</a:t>
            </a:r>
            <a:endParaRPr lang="de-DE" dirty="0" smtClean="0"/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E0D2387A-0513-4C48-A9F3-20020FE98A39}"/>
              </a:ext>
            </a:extLst>
          </p:cNvPr>
          <p:cNvSpPr txBox="1"/>
          <p:nvPr/>
        </p:nvSpPr>
        <p:spPr>
          <a:xfrm>
            <a:off x="8687720" y="5085042"/>
            <a:ext cx="291112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smtClean="0"/>
              <a:t>Small form </a:t>
            </a:r>
            <a:r>
              <a:rPr lang="de-DE" dirty="0" err="1" smtClean="0"/>
              <a:t>factor</a:t>
            </a:r>
            <a:endParaRPr lang="en" dirty="0"/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8677275" y="1867225"/>
            <a:ext cx="2921574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en-US" dirty="0"/>
              <a:t>Field-oriented control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incl</a:t>
            </a:r>
            <a:r>
              <a:rPr lang="en-US" dirty="0"/>
              <a:t>. field weakening</a:t>
            </a:r>
          </a:p>
        </p:txBody>
      </p:sp>
      <p:cxnSp>
        <p:nvCxnSpPr>
          <p:cNvPr id="18" name="Gerade Verbindung 17">
            <a:extLst>
              <a:ext uri="{FF2B5EF4-FFF2-40B4-BE49-F238E27FC236}">
                <a16:creationId xmlns="" xmlns:a16="http://schemas.microsoft.com/office/drawing/2014/main" id="{6A0D60B4-609E-DD4E-B28B-B1458940FC4C}"/>
              </a:ext>
            </a:extLst>
          </p:cNvPr>
          <p:cNvCxnSpPr/>
          <p:nvPr/>
        </p:nvCxnSpPr>
        <p:spPr>
          <a:xfrm>
            <a:off x="6953250" y="2049803"/>
            <a:ext cx="2362200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>
            <a:off x="7560166" y="2918588"/>
            <a:ext cx="2759392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="" xmlns:a16="http://schemas.microsoft.com/office/drawing/2014/main" id="{93D7FE33-392F-2E43-91E1-D83FD8F46FD2}"/>
              </a:ext>
            </a:extLst>
          </p:cNvPr>
          <p:cNvCxnSpPr>
            <a:cxnSpLocks/>
          </p:cNvCxnSpPr>
          <p:nvPr/>
        </p:nvCxnSpPr>
        <p:spPr>
          <a:xfrm flipV="1">
            <a:off x="8134350" y="3848068"/>
            <a:ext cx="1834904" cy="32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="" xmlns:a16="http://schemas.microsoft.com/office/drawing/2014/main" id="{D5CCE53B-A70B-2B48-A39C-7D6D7B16124E}"/>
              </a:ext>
            </a:extLst>
          </p:cNvPr>
          <p:cNvCxnSpPr>
            <a:cxnSpLocks/>
          </p:cNvCxnSpPr>
          <p:nvPr/>
        </p:nvCxnSpPr>
        <p:spPr>
          <a:xfrm>
            <a:off x="7402527" y="5285097"/>
            <a:ext cx="2262173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="" xmlns:a16="http://schemas.microsoft.com/office/drawing/2014/main" id="{83C3B627-213F-E44D-BE4C-1270B7EE73B1}"/>
              </a:ext>
            </a:extLst>
          </p:cNvPr>
          <p:cNvCxnSpPr>
            <a:cxnSpLocks/>
          </p:cNvCxnSpPr>
          <p:nvPr/>
        </p:nvCxnSpPr>
        <p:spPr>
          <a:xfrm>
            <a:off x="2159000" y="2216660"/>
            <a:ext cx="3101058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="" xmlns:a16="http://schemas.microsoft.com/office/drawing/2014/main" id="{0F7A98E3-DFEE-BE42-8B94-A97C354D430B}"/>
              </a:ext>
            </a:extLst>
          </p:cNvPr>
          <p:cNvCxnSpPr>
            <a:cxnSpLocks/>
          </p:cNvCxnSpPr>
          <p:nvPr/>
        </p:nvCxnSpPr>
        <p:spPr>
          <a:xfrm>
            <a:off x="2787738" y="3144832"/>
            <a:ext cx="1852058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3455581" y="4095065"/>
            <a:ext cx="2087977" cy="1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C6521F8E-F641-8D4C-8DCE-D29665D2C02A}"/>
              </a:ext>
            </a:extLst>
          </p:cNvPr>
          <p:cNvSpPr txBox="1"/>
          <p:nvPr/>
        </p:nvSpPr>
        <p:spPr>
          <a:xfrm>
            <a:off x="720724" y="3898858"/>
            <a:ext cx="349486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efficency</a:t>
            </a:r>
            <a:endParaRPr lang="en" dirty="0"/>
          </a:p>
        </p:txBody>
      </p:sp>
      <p:sp>
        <p:nvSpPr>
          <p:cNvPr id="26" name="Rechteck 25">
            <a:extLst>
              <a:ext uri="{FF2B5EF4-FFF2-40B4-BE49-F238E27FC236}">
                <a16:creationId xmlns="" xmlns:a16="http://schemas.microsoft.com/office/drawing/2014/main" id="{9FC1F26A-1D76-8346-91C5-9A9BFFF7281A}"/>
              </a:ext>
            </a:extLst>
          </p:cNvPr>
          <p:cNvSpPr/>
          <p:nvPr/>
        </p:nvSpPr>
        <p:spPr>
          <a:xfrm>
            <a:off x="720724" y="2943988"/>
            <a:ext cx="3606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Communication via</a:t>
            </a:r>
            <a:br>
              <a:rPr lang="de-DE" dirty="0" smtClean="0"/>
            </a:br>
            <a:r>
              <a:rPr lang="de-DE" dirty="0" smtClean="0"/>
              <a:t>Bluetooth </a:t>
            </a:r>
            <a:r>
              <a:rPr lang="de-DE" dirty="0" err="1" smtClean="0"/>
              <a:t>and</a:t>
            </a:r>
            <a:r>
              <a:rPr lang="de-DE" dirty="0" smtClean="0"/>
              <a:t> CAN</a:t>
            </a:r>
            <a:endParaRPr lang="en" dirty="0"/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3E8A30DE-4AAA-1147-9E93-A6C847CE935C}"/>
              </a:ext>
            </a:extLst>
          </p:cNvPr>
          <p:cNvSpPr/>
          <p:nvPr/>
        </p:nvSpPr>
        <p:spPr>
          <a:xfrm>
            <a:off x="8839200" y="3629027"/>
            <a:ext cx="27596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4 </a:t>
            </a:r>
            <a:r>
              <a:rPr lang="de-DE" dirty="0" err="1" smtClean="0"/>
              <a:t>driving</a:t>
            </a:r>
            <a:r>
              <a:rPr lang="de-DE" dirty="0" smtClean="0"/>
              <a:t> </a:t>
            </a:r>
            <a:r>
              <a:rPr lang="de-DE" dirty="0" err="1" smtClean="0"/>
              <a:t>mode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settings</a:t>
            </a:r>
            <a:endParaRPr lang="pt" dirty="0"/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699F5C48-41DE-E444-9945-5C8A1C22BF87}"/>
              </a:ext>
            </a:extLst>
          </p:cNvPr>
          <p:cNvSpPr/>
          <p:nvPr/>
        </p:nvSpPr>
        <p:spPr>
          <a:xfrm>
            <a:off x="9144000" y="4474216"/>
            <a:ext cx="24548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Reverse </a:t>
            </a:r>
            <a:r>
              <a:rPr lang="de-DE" dirty="0" err="1" smtClean="0"/>
              <a:t>gear</a:t>
            </a:r>
            <a:endParaRPr lang="pt" dirty="0"/>
          </a:p>
        </p:txBody>
      </p:sp>
      <p:sp>
        <p:nvSpPr>
          <p:cNvPr id="29" name="Rechteck 28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733743" y="2025852"/>
            <a:ext cx="3661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6 kW power </a:t>
            </a:r>
            <a:br>
              <a:rPr lang="de-DE" dirty="0" smtClean="0"/>
            </a:b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boost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pt" dirty="0"/>
          </a:p>
        </p:txBody>
      </p:sp>
      <p:sp>
        <p:nvSpPr>
          <p:cNvPr id="31" name="Rechteck 30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720724" y="4661043"/>
            <a:ext cx="36611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Control via </a:t>
            </a:r>
            <a:br>
              <a:rPr lang="de-DE" dirty="0" smtClean="0"/>
            </a:br>
            <a:r>
              <a:rPr lang="de-DE" dirty="0" err="1" smtClean="0"/>
              <a:t>smartphone</a:t>
            </a:r>
            <a:r>
              <a:rPr lang="de-DE" dirty="0" smtClean="0"/>
              <a:t> </a:t>
            </a:r>
            <a:r>
              <a:rPr lang="de-DE" dirty="0" err="1" smtClean="0"/>
              <a:t>app</a:t>
            </a:r>
            <a:endParaRPr lang="pt" dirty="0"/>
          </a:p>
        </p:txBody>
      </p:sp>
      <p:sp>
        <p:nvSpPr>
          <p:cNvPr id="34" name="Textfeld 33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7946874" y="2702335"/>
            <a:ext cx="365197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err="1" smtClean="0"/>
              <a:t>Automatic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teach-in</a:t>
            </a:r>
            <a:r>
              <a:rPr lang="de-DE" dirty="0" smtClean="0"/>
              <a:t> </a:t>
            </a:r>
            <a:r>
              <a:rPr lang="de-DE" dirty="0" err="1" smtClean="0"/>
              <a:t>function</a:t>
            </a:r>
            <a:endParaRPr lang="en" dirty="0"/>
          </a:p>
        </p:txBody>
      </p:sp>
      <p:cxnSp>
        <p:nvCxnSpPr>
          <p:cNvPr id="39" name="Gerade Verbindung 38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2070100" y="4861098"/>
            <a:ext cx="3809543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 flipV="1">
            <a:off x="8134350" y="4673515"/>
            <a:ext cx="1952837" cy="756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2" descr="G:\Marketing\70 Fotos\25 Emerge\FRIWO_Prdoduktbilder Final_Export_01\FRIWO_Motorsteurung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61"/>
          <a:stretch/>
        </p:blipFill>
        <p:spPr bwMode="auto">
          <a:xfrm flipV="1">
            <a:off x="-12199" y="-1"/>
            <a:ext cx="12194170" cy="4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6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G:\Marketing\70 Fotos\25 Emerge\FRIWO_Prdoduktbilder Final_Export_01\FRIWO_Motorsteurung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61"/>
          <a:stretch/>
        </p:blipFill>
        <p:spPr bwMode="auto">
          <a:xfrm flipV="1">
            <a:off x="-12199" y="-2"/>
            <a:ext cx="121941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Marketing\70 Fotos\25 Emerge\FRIWO_Prdoduktbilder Final_Export_01\FRIWO_Batterie_grau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615" y="1452716"/>
            <a:ext cx="9611104" cy="54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uppieren 29">
            <a:extLst>
              <a:ext uri="{FF2B5EF4-FFF2-40B4-BE49-F238E27FC236}">
                <a16:creationId xmlns="" xmlns:a16="http://schemas.microsoft.com/office/drawing/2014/main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32" name="Freihandform 31">
              <a:extLst>
                <a:ext uri="{FF2B5EF4-FFF2-40B4-BE49-F238E27FC236}">
                  <a16:creationId xmlns="" xmlns:a16="http://schemas.microsoft.com/office/drawing/2014/main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="" xmlns:a16="http://schemas.microsoft.com/office/drawing/2014/main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="" xmlns:a16="http://schemas.microsoft.com/office/drawing/2014/main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="" xmlns:a16="http://schemas.microsoft.com/office/drawing/2014/main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="" xmlns:a16="http://schemas.microsoft.com/office/drawing/2014/main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="" xmlns:a16="http://schemas.microsoft.com/office/drawing/2014/main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="" xmlns:a16="http://schemas.microsoft.com/office/drawing/2014/main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="" xmlns:a16="http://schemas.microsoft.com/office/drawing/2014/main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="" xmlns:a16="http://schemas.microsoft.com/office/drawing/2014/main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="" xmlns:a16="http://schemas.microsoft.com/office/drawing/2014/main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="" xmlns:a16="http://schemas.microsoft.com/office/drawing/2014/main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="" xmlns:a16="http://schemas.microsoft.com/office/drawing/2014/main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="" xmlns:a16="http://schemas.microsoft.com/office/drawing/2014/main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="" xmlns:a16="http://schemas.microsoft.com/office/drawing/2014/main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="" xmlns:a16="http://schemas.microsoft.com/office/drawing/2014/main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="" xmlns:a16="http://schemas.microsoft.com/office/drawing/2014/main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Company Profile     |     March 2020     |     © FRIWO Gerätebau GmbH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>
                <a:solidFill>
                  <a:schemeClr val="tx1"/>
                </a:solidFill>
              </a:rPr>
              <a:pPr/>
              <a:t>33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20724" y="642715"/>
            <a:ext cx="10753725" cy="81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battery</a:t>
            </a:r>
            <a:r>
              <a:rPr lang="de-DE" dirty="0" smtClean="0"/>
              <a:t> pack: a </a:t>
            </a:r>
            <a:r>
              <a:rPr lang="de-DE" dirty="0" err="1" smtClean="0"/>
              <a:t>detailed</a:t>
            </a:r>
            <a:r>
              <a:rPr lang="de-DE" dirty="0" smtClean="0"/>
              <a:t> </a:t>
            </a:r>
            <a:r>
              <a:rPr lang="de-DE" dirty="0" err="1" smtClean="0"/>
              <a:t>view</a:t>
            </a:r>
            <a:endParaRPr lang="de-DE" dirty="0" smtClean="0"/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E0D2387A-0513-4C48-A9F3-20020FE98A39}"/>
              </a:ext>
            </a:extLst>
          </p:cNvPr>
          <p:cNvSpPr txBox="1"/>
          <p:nvPr/>
        </p:nvSpPr>
        <p:spPr>
          <a:xfrm>
            <a:off x="8515200" y="5284287"/>
            <a:ext cx="320070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err="1" smtClean="0"/>
              <a:t>Diagnostic</a:t>
            </a:r>
            <a:r>
              <a:rPr lang="de-DE" dirty="0" smtClean="0"/>
              <a:t> </a:t>
            </a:r>
            <a:r>
              <a:rPr lang="de-DE" dirty="0" err="1" smtClean="0"/>
              <a:t>interfaces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USB, CAN</a:t>
            </a:r>
            <a:endParaRPr lang="en" dirty="0"/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6534001" y="2146625"/>
            <a:ext cx="339776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en-US" dirty="0" smtClean="0"/>
              <a:t>Continuous current 50 A</a:t>
            </a:r>
            <a:endParaRPr lang="en-US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="" xmlns:a16="http://schemas.microsoft.com/office/drawing/2014/main" id="{6A0D60B4-609E-DD4E-B28B-B1458940FC4C}"/>
              </a:ext>
            </a:extLst>
          </p:cNvPr>
          <p:cNvCxnSpPr/>
          <p:nvPr/>
        </p:nvCxnSpPr>
        <p:spPr>
          <a:xfrm flipV="1">
            <a:off x="7124700" y="2679701"/>
            <a:ext cx="983557" cy="1219157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 flipV="1">
            <a:off x="7670800" y="3158002"/>
            <a:ext cx="1734008" cy="80443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="" xmlns:a16="http://schemas.microsoft.com/office/drawing/2014/main" id="{93D7FE33-392F-2E43-91E1-D83FD8F46FD2}"/>
              </a:ext>
            </a:extLst>
          </p:cNvPr>
          <p:cNvCxnSpPr>
            <a:cxnSpLocks/>
          </p:cNvCxnSpPr>
          <p:nvPr/>
        </p:nvCxnSpPr>
        <p:spPr>
          <a:xfrm flipV="1">
            <a:off x="7977235" y="3949698"/>
            <a:ext cx="1890893" cy="14921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="" xmlns:a16="http://schemas.microsoft.com/office/drawing/2014/main" id="{D5CCE53B-A70B-2B48-A39C-7D6D7B16124E}"/>
              </a:ext>
            </a:extLst>
          </p:cNvPr>
          <p:cNvCxnSpPr>
            <a:cxnSpLocks/>
          </p:cNvCxnSpPr>
          <p:nvPr/>
        </p:nvCxnSpPr>
        <p:spPr>
          <a:xfrm>
            <a:off x="7977235" y="5284287"/>
            <a:ext cx="1427573" cy="20086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="" xmlns:a16="http://schemas.microsoft.com/office/drawing/2014/main" id="{83C3B627-213F-E44D-BE4C-1270B7EE73B1}"/>
              </a:ext>
            </a:extLst>
          </p:cNvPr>
          <p:cNvCxnSpPr>
            <a:cxnSpLocks/>
          </p:cNvCxnSpPr>
          <p:nvPr/>
        </p:nvCxnSpPr>
        <p:spPr>
          <a:xfrm>
            <a:off x="5765800" y="2467648"/>
            <a:ext cx="535658" cy="146347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="" xmlns:a16="http://schemas.microsoft.com/office/drawing/2014/main" id="{0F7A98E3-DFEE-BE42-8B94-A97C354D430B}"/>
              </a:ext>
            </a:extLst>
          </p:cNvPr>
          <p:cNvCxnSpPr>
            <a:cxnSpLocks/>
          </p:cNvCxnSpPr>
          <p:nvPr/>
        </p:nvCxnSpPr>
        <p:spPr>
          <a:xfrm>
            <a:off x="3162300" y="2679701"/>
            <a:ext cx="1053287" cy="1532009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2654300" y="3762377"/>
            <a:ext cx="1561287" cy="898666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C6521F8E-F641-8D4C-8DCE-D29665D2C02A}"/>
              </a:ext>
            </a:extLst>
          </p:cNvPr>
          <p:cNvSpPr txBox="1"/>
          <p:nvPr/>
        </p:nvSpPr>
        <p:spPr>
          <a:xfrm>
            <a:off x="538568" y="3498748"/>
            <a:ext cx="349486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de-DE" dirty="0"/>
              <a:t>14S/12P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layout</a:t>
            </a:r>
            <a:endParaRPr lang="pt" dirty="0"/>
          </a:p>
        </p:txBody>
      </p:sp>
      <p:sp>
        <p:nvSpPr>
          <p:cNvPr id="26" name="Rechteck 25">
            <a:extLst>
              <a:ext uri="{FF2B5EF4-FFF2-40B4-BE49-F238E27FC236}">
                <a16:creationId xmlns="" xmlns:a16="http://schemas.microsoft.com/office/drawing/2014/main" id="{9FC1F26A-1D76-8346-91C5-9A9BFFF7281A}"/>
              </a:ext>
            </a:extLst>
          </p:cNvPr>
          <p:cNvSpPr/>
          <p:nvPr/>
        </p:nvSpPr>
        <p:spPr>
          <a:xfrm>
            <a:off x="1139824" y="2267593"/>
            <a:ext cx="360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/>
              <a:t>Samsung INR 18650 </a:t>
            </a:r>
            <a:r>
              <a:rPr lang="de-DE" dirty="0" smtClean="0"/>
              <a:t>35E </a:t>
            </a:r>
            <a:r>
              <a:rPr lang="de-DE" dirty="0" err="1" smtClean="0"/>
              <a:t>cells</a:t>
            </a:r>
            <a:endParaRPr lang="en" dirty="0"/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3E8A30DE-4AAA-1147-9E93-A6C847CE935C}"/>
              </a:ext>
            </a:extLst>
          </p:cNvPr>
          <p:cNvSpPr/>
          <p:nvPr/>
        </p:nvSpPr>
        <p:spPr>
          <a:xfrm>
            <a:off x="8270363" y="3762377"/>
            <a:ext cx="3445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Standby &lt; 0.1 mA</a:t>
            </a:r>
            <a:endParaRPr lang="pt" dirty="0"/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699F5C48-41DE-E444-9945-5C8A1C22BF87}"/>
              </a:ext>
            </a:extLst>
          </p:cNvPr>
          <p:cNvSpPr/>
          <p:nvPr/>
        </p:nvSpPr>
        <p:spPr>
          <a:xfrm>
            <a:off x="8251701" y="4531366"/>
            <a:ext cx="3464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CAN </a:t>
            </a:r>
            <a:r>
              <a:rPr lang="de-DE" dirty="0" err="1" smtClean="0"/>
              <a:t>bus</a:t>
            </a:r>
            <a:r>
              <a:rPr lang="de-DE" dirty="0" smtClean="0"/>
              <a:t> </a:t>
            </a:r>
            <a:r>
              <a:rPr lang="de-DE" dirty="0" err="1" smtClean="0"/>
              <a:t>communication</a:t>
            </a:r>
            <a:endParaRPr lang="pt" dirty="0"/>
          </a:p>
        </p:txBody>
      </p:sp>
      <p:sp>
        <p:nvSpPr>
          <p:cNvPr id="29" name="Rechteck 28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4979082" y="2006925"/>
            <a:ext cx="366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err="1" smtClean="0"/>
              <a:t>Energy</a:t>
            </a:r>
            <a:r>
              <a:rPr lang="de-DE" dirty="0" smtClean="0"/>
              <a:t> 2216 </a:t>
            </a:r>
            <a:r>
              <a:rPr lang="de-DE" dirty="0" err="1" smtClean="0"/>
              <a:t>Wh</a:t>
            </a:r>
            <a:endParaRPr lang="pt" dirty="0"/>
          </a:p>
        </p:txBody>
      </p:sp>
      <p:sp>
        <p:nvSpPr>
          <p:cNvPr id="31" name="Rechteck 30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581024" y="4661043"/>
            <a:ext cx="366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Nominal </a:t>
            </a:r>
            <a:r>
              <a:rPr lang="de-DE" dirty="0" err="1" smtClean="0"/>
              <a:t>voltage</a:t>
            </a:r>
            <a:r>
              <a:rPr lang="de-DE" dirty="0" smtClean="0"/>
              <a:t> 50.4 V</a:t>
            </a:r>
            <a:endParaRPr lang="pt" dirty="0"/>
          </a:p>
        </p:txBody>
      </p:sp>
      <p:sp>
        <p:nvSpPr>
          <p:cNvPr id="34" name="Textfeld 33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7867499" y="2876960"/>
            <a:ext cx="345470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smtClean="0"/>
              <a:t>Peak </a:t>
            </a:r>
            <a:r>
              <a:rPr lang="de-DE" dirty="0" err="1" smtClean="0"/>
              <a:t>current</a:t>
            </a:r>
            <a:r>
              <a:rPr lang="de-DE" dirty="0" smtClean="0"/>
              <a:t> 65 A</a:t>
            </a:r>
            <a:endParaRPr lang="en" dirty="0"/>
          </a:p>
        </p:txBody>
      </p:sp>
      <p:cxnSp>
        <p:nvCxnSpPr>
          <p:cNvPr id="39" name="Gerade Verbindung 38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2942882" y="4861098"/>
            <a:ext cx="625818" cy="20005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>
            <a:off x="7805839" y="4711472"/>
            <a:ext cx="1383069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41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9" name="Gruppieren 7188"/>
          <p:cNvGrpSpPr/>
          <p:nvPr/>
        </p:nvGrpSpPr>
        <p:grpSpPr>
          <a:xfrm>
            <a:off x="-471893" y="-921551"/>
            <a:ext cx="13240139" cy="7798593"/>
            <a:chOff x="-471893" y="-921551"/>
            <a:chExt cx="13240139" cy="7798593"/>
          </a:xfrm>
        </p:grpSpPr>
        <p:pic>
          <p:nvPicPr>
            <p:cNvPr id="7188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342" y="2190167"/>
              <a:ext cx="8303809" cy="467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43"/>
            <a:stretch/>
          </p:blipFill>
          <p:spPr bwMode="auto">
            <a:xfrm flipV="1">
              <a:off x="-294471" y="642714"/>
              <a:ext cx="12784113" cy="156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38"/>
            <a:stretch/>
          </p:blipFill>
          <p:spPr bwMode="auto">
            <a:xfrm flipH="1">
              <a:off x="720723" y="2206980"/>
              <a:ext cx="1192616" cy="467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50"/>
            <a:stretch/>
          </p:blipFill>
          <p:spPr bwMode="auto">
            <a:xfrm flipH="1">
              <a:off x="10204654" y="2187937"/>
              <a:ext cx="1291255" cy="467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43"/>
            <a:stretch/>
          </p:blipFill>
          <p:spPr bwMode="auto">
            <a:xfrm>
              <a:off x="-340890" y="-921551"/>
              <a:ext cx="12784113" cy="1564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638"/>
            <a:stretch/>
          </p:blipFill>
          <p:spPr bwMode="auto">
            <a:xfrm>
              <a:off x="-471893" y="2187937"/>
              <a:ext cx="1192616" cy="467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4" descr="G:\Marketing\70 Fotos\25 Emerge\FRIWO_Batterie_final_01\01_FRIWO_Batterie_final_0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50"/>
            <a:stretch/>
          </p:blipFill>
          <p:spPr bwMode="auto">
            <a:xfrm>
              <a:off x="11476991" y="2155294"/>
              <a:ext cx="1291255" cy="467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uppieren 29">
            <a:extLst>
              <a:ext uri="{FF2B5EF4-FFF2-40B4-BE49-F238E27FC236}">
                <a16:creationId xmlns="" xmlns:a16="http://schemas.microsoft.com/office/drawing/2014/main" id="{30990B8D-DA72-3542-9AE5-0EA16D105BD1}"/>
              </a:ext>
            </a:extLst>
          </p:cNvPr>
          <p:cNvGrpSpPr>
            <a:grpSpLocks noChangeAspect="1"/>
          </p:cNvGrpSpPr>
          <p:nvPr/>
        </p:nvGrpSpPr>
        <p:grpSpPr>
          <a:xfrm>
            <a:off x="10153676" y="6288372"/>
            <a:ext cx="1677600" cy="235278"/>
            <a:chOff x="3325119" y="-413892"/>
            <a:chExt cx="6206939" cy="870502"/>
          </a:xfrm>
        </p:grpSpPr>
        <p:sp>
          <p:nvSpPr>
            <p:cNvPr id="32" name="Freihandform 31">
              <a:extLst>
                <a:ext uri="{FF2B5EF4-FFF2-40B4-BE49-F238E27FC236}">
                  <a16:creationId xmlns="" xmlns:a16="http://schemas.microsoft.com/office/drawing/2014/main" id="{06FD7F28-1755-604A-A483-48DBB74FDDC1}"/>
                </a:ext>
              </a:extLst>
            </p:cNvPr>
            <p:cNvSpPr/>
            <p:nvPr/>
          </p:nvSpPr>
          <p:spPr>
            <a:xfrm>
              <a:off x="3325119" y="112017"/>
              <a:ext cx="152247" cy="256309"/>
            </a:xfrm>
            <a:custGeom>
              <a:avLst/>
              <a:gdLst>
                <a:gd name="connsiteX0" fmla="*/ 0 w 152247"/>
                <a:gd name="connsiteY0" fmla="*/ 262005 h 256309"/>
                <a:gd name="connsiteX1" fmla="*/ 0 w 152247"/>
                <a:gd name="connsiteY1" fmla="*/ 0 h 256309"/>
                <a:gd name="connsiteX2" fmla="*/ 159860 w 152247"/>
                <a:gd name="connsiteY2" fmla="*/ 0 h 256309"/>
                <a:gd name="connsiteX3" fmla="*/ 159860 w 152247"/>
                <a:gd name="connsiteY3" fmla="*/ 25631 h 256309"/>
                <a:gd name="connsiteX4" fmla="*/ 29498 w 152247"/>
                <a:gd name="connsiteY4" fmla="*/ 25631 h 256309"/>
                <a:gd name="connsiteX5" fmla="*/ 29498 w 152247"/>
                <a:gd name="connsiteY5" fmla="*/ 116763 h 256309"/>
                <a:gd name="connsiteX6" fmla="*/ 137974 w 152247"/>
                <a:gd name="connsiteY6" fmla="*/ 116763 h 256309"/>
                <a:gd name="connsiteX7" fmla="*/ 137974 w 152247"/>
                <a:gd name="connsiteY7" fmla="*/ 142394 h 256309"/>
                <a:gd name="connsiteX8" fmla="*/ 29498 w 152247"/>
                <a:gd name="connsiteY8" fmla="*/ 142394 h 256309"/>
                <a:gd name="connsiteX9" fmla="*/ 29498 w 152247"/>
                <a:gd name="connsiteY9" fmla="*/ 237323 h 256309"/>
                <a:gd name="connsiteX10" fmla="*/ 160811 w 152247"/>
                <a:gd name="connsiteY10" fmla="*/ 237323 h 256309"/>
                <a:gd name="connsiteX11" fmla="*/ 160811 w 152247"/>
                <a:gd name="connsiteY11" fmla="*/ 262954 h 256309"/>
                <a:gd name="connsiteX12" fmla="*/ 0 w 152247"/>
                <a:gd name="connsiteY12" fmla="*/ 262954 h 25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247" h="256309">
                  <a:moveTo>
                    <a:pt x="0" y="262005"/>
                  </a:moveTo>
                  <a:lnTo>
                    <a:pt x="0" y="0"/>
                  </a:lnTo>
                  <a:lnTo>
                    <a:pt x="159860" y="0"/>
                  </a:lnTo>
                  <a:lnTo>
                    <a:pt x="159860" y="25631"/>
                  </a:lnTo>
                  <a:lnTo>
                    <a:pt x="29498" y="25631"/>
                  </a:lnTo>
                  <a:lnTo>
                    <a:pt x="29498" y="116763"/>
                  </a:lnTo>
                  <a:lnTo>
                    <a:pt x="137974" y="116763"/>
                  </a:lnTo>
                  <a:lnTo>
                    <a:pt x="137974" y="142394"/>
                  </a:lnTo>
                  <a:lnTo>
                    <a:pt x="29498" y="142394"/>
                  </a:lnTo>
                  <a:lnTo>
                    <a:pt x="29498" y="237323"/>
                  </a:lnTo>
                  <a:lnTo>
                    <a:pt x="160811" y="237323"/>
                  </a:lnTo>
                  <a:lnTo>
                    <a:pt x="160811" y="262954"/>
                  </a:lnTo>
                  <a:lnTo>
                    <a:pt x="0" y="26295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3" name="Freihandform 32">
              <a:extLst>
                <a:ext uri="{FF2B5EF4-FFF2-40B4-BE49-F238E27FC236}">
                  <a16:creationId xmlns="" xmlns:a16="http://schemas.microsoft.com/office/drawing/2014/main" id="{C1B4438A-CF10-AE41-9FF7-93C925621DDD}"/>
                </a:ext>
              </a:extLst>
            </p:cNvPr>
            <p:cNvSpPr/>
            <p:nvPr/>
          </p:nvSpPr>
          <p:spPr>
            <a:xfrm>
              <a:off x="3537314" y="180366"/>
              <a:ext cx="256918" cy="189859"/>
            </a:xfrm>
            <a:custGeom>
              <a:avLst/>
              <a:gdLst>
                <a:gd name="connsiteX0" fmla="*/ 28546 w 256917"/>
                <a:gd name="connsiteY0" fmla="*/ 193656 h 189858"/>
                <a:gd name="connsiteX1" fmla="*/ 0 w 256917"/>
                <a:gd name="connsiteY1" fmla="*/ 193656 h 189858"/>
                <a:gd name="connsiteX2" fmla="*/ 0 w 256917"/>
                <a:gd name="connsiteY2" fmla="*/ 3797 h 189858"/>
                <a:gd name="connsiteX3" fmla="*/ 28546 w 256917"/>
                <a:gd name="connsiteY3" fmla="*/ 3797 h 189858"/>
                <a:gd name="connsiteX4" fmla="*/ 28546 w 256917"/>
                <a:gd name="connsiteY4" fmla="*/ 17087 h 189858"/>
                <a:gd name="connsiteX5" fmla="*/ 83736 w 256917"/>
                <a:gd name="connsiteY5" fmla="*/ 0 h 189858"/>
                <a:gd name="connsiteX6" fmla="*/ 133217 w 256917"/>
                <a:gd name="connsiteY6" fmla="*/ 18986 h 189858"/>
                <a:gd name="connsiteX7" fmla="*/ 165569 w 256917"/>
                <a:gd name="connsiteY7" fmla="*/ 5696 h 189858"/>
                <a:gd name="connsiteX8" fmla="*/ 200776 w 256917"/>
                <a:gd name="connsiteY8" fmla="*/ 0 h 189858"/>
                <a:gd name="connsiteX9" fmla="*/ 252160 w 256917"/>
                <a:gd name="connsiteY9" fmla="*/ 19935 h 189858"/>
                <a:gd name="connsiteX10" fmla="*/ 265481 w 256917"/>
                <a:gd name="connsiteY10" fmla="*/ 93031 h 189858"/>
                <a:gd name="connsiteX11" fmla="*/ 265481 w 256917"/>
                <a:gd name="connsiteY11" fmla="*/ 193656 h 189858"/>
                <a:gd name="connsiteX12" fmla="*/ 236935 w 256917"/>
                <a:gd name="connsiteY12" fmla="*/ 193656 h 189858"/>
                <a:gd name="connsiteX13" fmla="*/ 236935 w 256917"/>
                <a:gd name="connsiteY13" fmla="*/ 94929 h 189858"/>
                <a:gd name="connsiteX14" fmla="*/ 229323 w 256917"/>
                <a:gd name="connsiteY14" fmla="*/ 40820 h 189858"/>
                <a:gd name="connsiteX15" fmla="*/ 196970 w 256917"/>
                <a:gd name="connsiteY15" fmla="*/ 26580 h 189858"/>
                <a:gd name="connsiteX16" fmla="*/ 171278 w 256917"/>
                <a:gd name="connsiteY16" fmla="*/ 30377 h 189858"/>
                <a:gd name="connsiteX17" fmla="*/ 150344 w 256917"/>
                <a:gd name="connsiteY17" fmla="*/ 37022 h 189858"/>
                <a:gd name="connsiteX18" fmla="*/ 142732 w 256917"/>
                <a:gd name="connsiteY18" fmla="*/ 40820 h 189858"/>
                <a:gd name="connsiteX19" fmla="*/ 147490 w 256917"/>
                <a:gd name="connsiteY19" fmla="*/ 95879 h 189858"/>
                <a:gd name="connsiteX20" fmla="*/ 147490 w 256917"/>
                <a:gd name="connsiteY20" fmla="*/ 194605 h 189858"/>
                <a:gd name="connsiteX21" fmla="*/ 118943 w 256917"/>
                <a:gd name="connsiteY21" fmla="*/ 194605 h 189858"/>
                <a:gd name="connsiteX22" fmla="*/ 118943 w 256917"/>
                <a:gd name="connsiteY22" fmla="*/ 95879 h 189858"/>
                <a:gd name="connsiteX23" fmla="*/ 111331 w 256917"/>
                <a:gd name="connsiteY23" fmla="*/ 39870 h 189858"/>
                <a:gd name="connsiteX24" fmla="*/ 78978 w 256917"/>
                <a:gd name="connsiteY24" fmla="*/ 25631 h 189858"/>
                <a:gd name="connsiteX25" fmla="*/ 54238 w 256917"/>
                <a:gd name="connsiteY25" fmla="*/ 29428 h 189858"/>
                <a:gd name="connsiteX26" fmla="*/ 34256 w 256917"/>
                <a:gd name="connsiteY26" fmla="*/ 36073 h 189858"/>
                <a:gd name="connsiteX27" fmla="*/ 27595 w 256917"/>
                <a:gd name="connsiteY27" fmla="*/ 39870 h 189858"/>
                <a:gd name="connsiteX28" fmla="*/ 27595 w 256917"/>
                <a:gd name="connsiteY28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6917" h="189858">
                  <a:moveTo>
                    <a:pt x="28546" y="193656"/>
                  </a:moveTo>
                  <a:lnTo>
                    <a:pt x="0" y="193656"/>
                  </a:lnTo>
                  <a:lnTo>
                    <a:pt x="0" y="3797"/>
                  </a:lnTo>
                  <a:lnTo>
                    <a:pt x="28546" y="3797"/>
                  </a:lnTo>
                  <a:lnTo>
                    <a:pt x="28546" y="17087"/>
                  </a:lnTo>
                  <a:cubicBezTo>
                    <a:pt x="47577" y="5696"/>
                    <a:pt x="65657" y="0"/>
                    <a:pt x="83736" y="0"/>
                  </a:cubicBezTo>
                  <a:cubicBezTo>
                    <a:pt x="107525" y="0"/>
                    <a:pt x="123701" y="6645"/>
                    <a:pt x="133217" y="18986"/>
                  </a:cubicBezTo>
                  <a:cubicBezTo>
                    <a:pt x="141780" y="14239"/>
                    <a:pt x="152247" y="9493"/>
                    <a:pt x="165569" y="5696"/>
                  </a:cubicBezTo>
                  <a:cubicBezTo>
                    <a:pt x="178891" y="1899"/>
                    <a:pt x="190309" y="0"/>
                    <a:pt x="200776" y="0"/>
                  </a:cubicBezTo>
                  <a:cubicBezTo>
                    <a:pt x="226468" y="0"/>
                    <a:pt x="243596" y="6645"/>
                    <a:pt x="252160" y="19935"/>
                  </a:cubicBezTo>
                  <a:cubicBezTo>
                    <a:pt x="260724" y="33225"/>
                    <a:pt x="265481" y="57907"/>
                    <a:pt x="265481" y="93031"/>
                  </a:cubicBezTo>
                  <a:lnTo>
                    <a:pt x="265481" y="193656"/>
                  </a:lnTo>
                  <a:lnTo>
                    <a:pt x="236935" y="193656"/>
                  </a:lnTo>
                  <a:lnTo>
                    <a:pt x="236935" y="94929"/>
                  </a:lnTo>
                  <a:cubicBezTo>
                    <a:pt x="236935" y="68349"/>
                    <a:pt x="234080" y="50313"/>
                    <a:pt x="229323" y="40820"/>
                  </a:cubicBezTo>
                  <a:cubicBezTo>
                    <a:pt x="224565" y="31327"/>
                    <a:pt x="213146" y="26580"/>
                    <a:pt x="196970" y="26580"/>
                  </a:cubicBezTo>
                  <a:cubicBezTo>
                    <a:pt x="188406" y="26580"/>
                    <a:pt x="179842" y="27530"/>
                    <a:pt x="171278" y="30377"/>
                  </a:cubicBezTo>
                  <a:cubicBezTo>
                    <a:pt x="162714" y="33225"/>
                    <a:pt x="155102" y="35124"/>
                    <a:pt x="150344" y="37022"/>
                  </a:cubicBezTo>
                  <a:lnTo>
                    <a:pt x="142732" y="40820"/>
                  </a:lnTo>
                  <a:cubicBezTo>
                    <a:pt x="145587" y="49363"/>
                    <a:pt x="147490" y="67400"/>
                    <a:pt x="147490" y="95879"/>
                  </a:cubicBezTo>
                  <a:lnTo>
                    <a:pt x="147490" y="194605"/>
                  </a:lnTo>
                  <a:lnTo>
                    <a:pt x="118943" y="194605"/>
                  </a:lnTo>
                  <a:lnTo>
                    <a:pt x="118943" y="95879"/>
                  </a:lnTo>
                  <a:cubicBezTo>
                    <a:pt x="118943" y="68349"/>
                    <a:pt x="116089" y="50313"/>
                    <a:pt x="111331" y="39870"/>
                  </a:cubicBezTo>
                  <a:cubicBezTo>
                    <a:pt x="106573" y="29428"/>
                    <a:pt x="95155" y="25631"/>
                    <a:pt x="78978" y="25631"/>
                  </a:cubicBezTo>
                  <a:cubicBezTo>
                    <a:pt x="70414" y="25631"/>
                    <a:pt x="62802" y="26580"/>
                    <a:pt x="54238" y="29428"/>
                  </a:cubicBezTo>
                  <a:cubicBezTo>
                    <a:pt x="45674" y="32276"/>
                    <a:pt x="39013" y="34175"/>
                    <a:pt x="34256" y="36073"/>
                  </a:cubicBezTo>
                  <a:lnTo>
                    <a:pt x="27595" y="39870"/>
                  </a:lnTo>
                  <a:lnTo>
                    <a:pt x="27595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Freihandform 34">
              <a:extLst>
                <a:ext uri="{FF2B5EF4-FFF2-40B4-BE49-F238E27FC236}">
                  <a16:creationId xmlns="" xmlns:a16="http://schemas.microsoft.com/office/drawing/2014/main" id="{F4044ED9-5739-7840-BF45-9BA0DA0A4BF6}"/>
                </a:ext>
              </a:extLst>
            </p:cNvPr>
            <p:cNvSpPr/>
            <p:nvPr/>
          </p:nvSpPr>
          <p:spPr>
            <a:xfrm>
              <a:off x="3862743" y="181315"/>
              <a:ext cx="152247" cy="275295"/>
            </a:xfrm>
            <a:custGeom>
              <a:avLst/>
              <a:gdLst>
                <a:gd name="connsiteX0" fmla="*/ 137974 w 152247"/>
                <a:gd name="connsiteY0" fmla="*/ 22783 h 275294"/>
                <a:gd name="connsiteX1" fmla="*/ 85639 w 152247"/>
                <a:gd name="connsiteY1" fmla="*/ 0 h 275294"/>
                <a:gd name="connsiteX2" fmla="*/ 28546 w 152247"/>
                <a:gd name="connsiteY2" fmla="*/ 17087 h 275294"/>
                <a:gd name="connsiteX3" fmla="*/ 28546 w 152247"/>
                <a:gd name="connsiteY3" fmla="*/ 3797 h 275294"/>
                <a:gd name="connsiteX4" fmla="*/ 0 w 152247"/>
                <a:gd name="connsiteY4" fmla="*/ 3797 h 275294"/>
                <a:gd name="connsiteX5" fmla="*/ 0 w 152247"/>
                <a:gd name="connsiteY5" fmla="*/ 278143 h 275294"/>
                <a:gd name="connsiteX6" fmla="*/ 28546 w 152247"/>
                <a:gd name="connsiteY6" fmla="*/ 278143 h 275294"/>
                <a:gd name="connsiteX7" fmla="*/ 28546 w 152247"/>
                <a:gd name="connsiteY7" fmla="*/ 193656 h 275294"/>
                <a:gd name="connsiteX8" fmla="*/ 71366 w 152247"/>
                <a:gd name="connsiteY8" fmla="*/ 197453 h 275294"/>
                <a:gd name="connsiteX9" fmla="*/ 135120 w 152247"/>
                <a:gd name="connsiteY9" fmla="*/ 174670 h 275294"/>
                <a:gd name="connsiteX10" fmla="*/ 154151 w 152247"/>
                <a:gd name="connsiteY10" fmla="*/ 98726 h 275294"/>
                <a:gd name="connsiteX11" fmla="*/ 137974 w 152247"/>
                <a:gd name="connsiteY11" fmla="*/ 22783 h 275294"/>
                <a:gd name="connsiteX12" fmla="*/ 113234 w 152247"/>
                <a:gd name="connsiteY12" fmla="*/ 154735 h 275294"/>
                <a:gd name="connsiteX13" fmla="*/ 70414 w 152247"/>
                <a:gd name="connsiteY13" fmla="*/ 171822 h 275294"/>
                <a:gd name="connsiteX14" fmla="*/ 29498 w 152247"/>
                <a:gd name="connsiteY14" fmla="*/ 168025 h 275294"/>
                <a:gd name="connsiteX15" fmla="*/ 29498 w 152247"/>
                <a:gd name="connsiteY15" fmla="*/ 39870 h 275294"/>
                <a:gd name="connsiteX16" fmla="*/ 37110 w 152247"/>
                <a:gd name="connsiteY16" fmla="*/ 36073 h 275294"/>
                <a:gd name="connsiteX17" fmla="*/ 58044 w 152247"/>
                <a:gd name="connsiteY17" fmla="*/ 28479 h 275294"/>
                <a:gd name="connsiteX18" fmla="*/ 82785 w 152247"/>
                <a:gd name="connsiteY18" fmla="*/ 24682 h 275294"/>
                <a:gd name="connsiteX19" fmla="*/ 116089 w 152247"/>
                <a:gd name="connsiteY19" fmla="*/ 41769 h 275294"/>
                <a:gd name="connsiteX20" fmla="*/ 127507 w 152247"/>
                <a:gd name="connsiteY20" fmla="*/ 97777 h 275294"/>
                <a:gd name="connsiteX21" fmla="*/ 113234 w 152247"/>
                <a:gd name="connsiteY21" fmla="*/ 15473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247" h="275294">
                  <a:moveTo>
                    <a:pt x="137974" y="22783"/>
                  </a:moveTo>
                  <a:cubicBezTo>
                    <a:pt x="127507" y="7594"/>
                    <a:pt x="109428" y="0"/>
                    <a:pt x="85639" y="0"/>
                  </a:cubicBezTo>
                  <a:cubicBezTo>
                    <a:pt x="66608" y="0"/>
                    <a:pt x="47577" y="5696"/>
                    <a:pt x="28546" y="17087"/>
                  </a:cubicBezTo>
                  <a:lnTo>
                    <a:pt x="28546" y="3797"/>
                  </a:lnTo>
                  <a:lnTo>
                    <a:pt x="0" y="3797"/>
                  </a:lnTo>
                  <a:lnTo>
                    <a:pt x="0" y="278143"/>
                  </a:lnTo>
                  <a:lnTo>
                    <a:pt x="28546" y="278143"/>
                  </a:lnTo>
                  <a:lnTo>
                    <a:pt x="28546" y="193656"/>
                  </a:lnTo>
                  <a:cubicBezTo>
                    <a:pt x="41868" y="196504"/>
                    <a:pt x="56141" y="197453"/>
                    <a:pt x="71366" y="197453"/>
                  </a:cubicBezTo>
                  <a:cubicBezTo>
                    <a:pt x="100864" y="197453"/>
                    <a:pt x="122750" y="189859"/>
                    <a:pt x="135120" y="174670"/>
                  </a:cubicBezTo>
                  <a:cubicBezTo>
                    <a:pt x="147490" y="159481"/>
                    <a:pt x="154151" y="133850"/>
                    <a:pt x="154151" y="98726"/>
                  </a:cubicBezTo>
                  <a:cubicBezTo>
                    <a:pt x="154151" y="62653"/>
                    <a:pt x="149393" y="37972"/>
                    <a:pt x="137974" y="22783"/>
                  </a:cubicBezTo>
                  <a:close/>
                  <a:moveTo>
                    <a:pt x="113234" y="154735"/>
                  </a:moveTo>
                  <a:cubicBezTo>
                    <a:pt x="104670" y="166126"/>
                    <a:pt x="90397" y="171822"/>
                    <a:pt x="70414" y="171822"/>
                  </a:cubicBezTo>
                  <a:cubicBezTo>
                    <a:pt x="60899" y="171822"/>
                    <a:pt x="47577" y="170873"/>
                    <a:pt x="29498" y="168025"/>
                  </a:cubicBezTo>
                  <a:lnTo>
                    <a:pt x="29498" y="39870"/>
                  </a:lnTo>
                  <a:lnTo>
                    <a:pt x="37110" y="36073"/>
                  </a:lnTo>
                  <a:cubicBezTo>
                    <a:pt x="41868" y="33225"/>
                    <a:pt x="49480" y="31327"/>
                    <a:pt x="58044" y="28479"/>
                  </a:cubicBezTo>
                  <a:cubicBezTo>
                    <a:pt x="66608" y="25631"/>
                    <a:pt x="75172" y="24682"/>
                    <a:pt x="82785" y="24682"/>
                  </a:cubicBezTo>
                  <a:cubicBezTo>
                    <a:pt x="97058" y="24682"/>
                    <a:pt x="108476" y="30377"/>
                    <a:pt x="116089" y="41769"/>
                  </a:cubicBezTo>
                  <a:cubicBezTo>
                    <a:pt x="123701" y="53160"/>
                    <a:pt x="127507" y="71197"/>
                    <a:pt x="127507" y="97777"/>
                  </a:cubicBezTo>
                  <a:cubicBezTo>
                    <a:pt x="127507" y="124357"/>
                    <a:pt x="121798" y="143343"/>
                    <a:pt x="113234" y="15473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Freihandform 35">
              <a:extLst>
                <a:ext uri="{FF2B5EF4-FFF2-40B4-BE49-F238E27FC236}">
                  <a16:creationId xmlns="" xmlns:a16="http://schemas.microsoft.com/office/drawing/2014/main" id="{75F9FD7F-A793-AF4F-9A1B-EFD056B2C6C0}"/>
                </a:ext>
              </a:extLst>
            </p:cNvPr>
            <p:cNvSpPr/>
            <p:nvPr/>
          </p:nvSpPr>
          <p:spPr>
            <a:xfrm>
              <a:off x="4062568" y="181315"/>
              <a:ext cx="161763" cy="189859"/>
            </a:xfrm>
            <a:custGeom>
              <a:avLst/>
              <a:gdLst>
                <a:gd name="connsiteX0" fmla="*/ 144635 w 161762"/>
                <a:gd name="connsiteY0" fmla="*/ 22783 h 189858"/>
                <a:gd name="connsiteX1" fmla="*/ 81833 w 161762"/>
                <a:gd name="connsiteY1" fmla="*/ 0 h 189858"/>
                <a:gd name="connsiteX2" fmla="*/ 19031 w 161762"/>
                <a:gd name="connsiteY2" fmla="*/ 22783 h 189858"/>
                <a:gd name="connsiteX3" fmla="*/ 0 w 161762"/>
                <a:gd name="connsiteY3" fmla="*/ 97777 h 189858"/>
                <a:gd name="connsiteX4" fmla="*/ 17128 w 161762"/>
                <a:gd name="connsiteY4" fmla="*/ 173721 h 189858"/>
                <a:gd name="connsiteX5" fmla="*/ 80881 w 161762"/>
                <a:gd name="connsiteY5" fmla="*/ 197453 h 189858"/>
                <a:gd name="connsiteX6" fmla="*/ 144635 w 161762"/>
                <a:gd name="connsiteY6" fmla="*/ 173721 h 189858"/>
                <a:gd name="connsiteX7" fmla="*/ 161763 w 161762"/>
                <a:gd name="connsiteY7" fmla="*/ 97777 h 189858"/>
                <a:gd name="connsiteX8" fmla="*/ 144635 w 161762"/>
                <a:gd name="connsiteY8" fmla="*/ 22783 h 189858"/>
                <a:gd name="connsiteX9" fmla="*/ 123701 w 161762"/>
                <a:gd name="connsiteY9" fmla="*/ 155684 h 189858"/>
                <a:gd name="connsiteX10" fmla="*/ 81833 w 161762"/>
                <a:gd name="connsiteY10" fmla="*/ 171822 h 189858"/>
                <a:gd name="connsiteX11" fmla="*/ 39965 w 161762"/>
                <a:gd name="connsiteY11" fmla="*/ 154735 h 189858"/>
                <a:gd name="connsiteX12" fmla="*/ 29498 w 161762"/>
                <a:gd name="connsiteY12" fmla="*/ 96828 h 189858"/>
                <a:gd name="connsiteX13" fmla="*/ 40917 w 161762"/>
                <a:gd name="connsiteY13" fmla="*/ 39870 h 189858"/>
                <a:gd name="connsiteX14" fmla="*/ 81833 w 161762"/>
                <a:gd name="connsiteY14" fmla="*/ 23732 h 189858"/>
                <a:gd name="connsiteX15" fmla="*/ 122750 w 161762"/>
                <a:gd name="connsiteY15" fmla="*/ 39870 h 189858"/>
                <a:gd name="connsiteX16" fmla="*/ 134168 w 161762"/>
                <a:gd name="connsiteY16" fmla="*/ 97777 h 189858"/>
                <a:gd name="connsiteX17" fmla="*/ 123701 w 161762"/>
                <a:gd name="connsiteY17" fmla="*/ 1556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762" h="189858">
                  <a:moveTo>
                    <a:pt x="144635" y="22783"/>
                  </a:moveTo>
                  <a:cubicBezTo>
                    <a:pt x="132265" y="7594"/>
                    <a:pt x="111331" y="0"/>
                    <a:pt x="81833" y="0"/>
                  </a:cubicBezTo>
                  <a:cubicBezTo>
                    <a:pt x="52335" y="0"/>
                    <a:pt x="31401" y="7594"/>
                    <a:pt x="19031" y="22783"/>
                  </a:cubicBezTo>
                  <a:cubicBezTo>
                    <a:pt x="6661" y="37972"/>
                    <a:pt x="0" y="63603"/>
                    <a:pt x="0" y="97777"/>
                  </a:cubicBezTo>
                  <a:cubicBezTo>
                    <a:pt x="0" y="131952"/>
                    <a:pt x="5709" y="157583"/>
                    <a:pt x="17128" y="173721"/>
                  </a:cubicBezTo>
                  <a:cubicBezTo>
                    <a:pt x="28546" y="189859"/>
                    <a:pt x="50432" y="197453"/>
                    <a:pt x="80881" y="197453"/>
                  </a:cubicBezTo>
                  <a:cubicBezTo>
                    <a:pt x="112283" y="197453"/>
                    <a:pt x="133217" y="189859"/>
                    <a:pt x="144635" y="173721"/>
                  </a:cubicBezTo>
                  <a:cubicBezTo>
                    <a:pt x="156054" y="157583"/>
                    <a:pt x="161763" y="132901"/>
                    <a:pt x="161763" y="97777"/>
                  </a:cubicBezTo>
                  <a:cubicBezTo>
                    <a:pt x="161763" y="62653"/>
                    <a:pt x="157005" y="37972"/>
                    <a:pt x="144635" y="22783"/>
                  </a:cubicBezTo>
                  <a:close/>
                  <a:moveTo>
                    <a:pt x="123701" y="155684"/>
                  </a:moveTo>
                  <a:cubicBezTo>
                    <a:pt x="117040" y="167076"/>
                    <a:pt x="102767" y="171822"/>
                    <a:pt x="81833" y="171822"/>
                  </a:cubicBezTo>
                  <a:cubicBezTo>
                    <a:pt x="59947" y="171822"/>
                    <a:pt x="46626" y="166126"/>
                    <a:pt x="39965" y="154735"/>
                  </a:cubicBezTo>
                  <a:cubicBezTo>
                    <a:pt x="33304" y="143343"/>
                    <a:pt x="29498" y="124357"/>
                    <a:pt x="29498" y="96828"/>
                  </a:cubicBezTo>
                  <a:cubicBezTo>
                    <a:pt x="29498" y="69298"/>
                    <a:pt x="33304" y="50313"/>
                    <a:pt x="40917" y="39870"/>
                  </a:cubicBezTo>
                  <a:cubicBezTo>
                    <a:pt x="48529" y="29428"/>
                    <a:pt x="61851" y="23732"/>
                    <a:pt x="81833" y="23732"/>
                  </a:cubicBezTo>
                  <a:cubicBezTo>
                    <a:pt x="101816" y="23732"/>
                    <a:pt x="115137" y="29428"/>
                    <a:pt x="122750" y="39870"/>
                  </a:cubicBezTo>
                  <a:cubicBezTo>
                    <a:pt x="130362" y="50313"/>
                    <a:pt x="134168" y="69298"/>
                    <a:pt x="134168" y="97777"/>
                  </a:cubicBezTo>
                  <a:cubicBezTo>
                    <a:pt x="134168" y="125307"/>
                    <a:pt x="130362" y="144293"/>
                    <a:pt x="123701" y="155684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7" name="Freihandform 36">
              <a:extLst>
                <a:ext uri="{FF2B5EF4-FFF2-40B4-BE49-F238E27FC236}">
                  <a16:creationId xmlns="" xmlns:a16="http://schemas.microsoft.com/office/drawing/2014/main" id="{33BF1774-F69E-F943-B1AA-56F57A8EE0F9}"/>
                </a:ext>
              </a:extLst>
            </p:cNvPr>
            <p:cNvSpPr/>
            <p:nvPr/>
          </p:nvSpPr>
          <p:spPr>
            <a:xfrm>
              <a:off x="4262393" y="184163"/>
              <a:ext cx="266433" cy="189859"/>
            </a:xfrm>
            <a:custGeom>
              <a:avLst/>
              <a:gdLst>
                <a:gd name="connsiteX0" fmla="*/ 0 w 266433"/>
                <a:gd name="connsiteY0" fmla="*/ 0 h 189858"/>
                <a:gd name="connsiteX1" fmla="*/ 28546 w 266433"/>
                <a:gd name="connsiteY1" fmla="*/ 0 h 189858"/>
                <a:gd name="connsiteX2" fmla="*/ 66608 w 266433"/>
                <a:gd name="connsiteY2" fmla="*/ 165177 h 189858"/>
                <a:gd name="connsiteX3" fmla="*/ 72318 w 266433"/>
                <a:gd name="connsiteY3" fmla="*/ 165177 h 189858"/>
                <a:gd name="connsiteX4" fmla="*/ 117992 w 266433"/>
                <a:gd name="connsiteY4" fmla="*/ 3797 h 189858"/>
                <a:gd name="connsiteX5" fmla="*/ 147490 w 266433"/>
                <a:gd name="connsiteY5" fmla="*/ 3797 h 189858"/>
                <a:gd name="connsiteX6" fmla="*/ 193164 w 266433"/>
                <a:gd name="connsiteY6" fmla="*/ 165177 h 189858"/>
                <a:gd name="connsiteX7" fmla="*/ 199825 w 266433"/>
                <a:gd name="connsiteY7" fmla="*/ 165177 h 189858"/>
                <a:gd name="connsiteX8" fmla="*/ 237887 w 266433"/>
                <a:gd name="connsiteY8" fmla="*/ 0 h 189858"/>
                <a:gd name="connsiteX9" fmla="*/ 266433 w 266433"/>
                <a:gd name="connsiteY9" fmla="*/ 0 h 189858"/>
                <a:gd name="connsiteX10" fmla="*/ 220759 w 266433"/>
                <a:gd name="connsiteY10" fmla="*/ 189859 h 189858"/>
                <a:gd name="connsiteX11" fmla="*/ 173182 w 266433"/>
                <a:gd name="connsiteY11" fmla="*/ 189859 h 189858"/>
                <a:gd name="connsiteX12" fmla="*/ 133217 w 266433"/>
                <a:gd name="connsiteY12" fmla="*/ 41769 h 189858"/>
                <a:gd name="connsiteX13" fmla="*/ 93252 w 266433"/>
                <a:gd name="connsiteY13" fmla="*/ 189859 h 189858"/>
                <a:gd name="connsiteX14" fmla="*/ 45674 w 266433"/>
                <a:gd name="connsiteY14" fmla="*/ 189859 h 189858"/>
                <a:gd name="connsiteX15" fmla="*/ 0 w 266433"/>
                <a:gd name="connsiteY15" fmla="*/ 0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433" h="189858">
                  <a:moveTo>
                    <a:pt x="0" y="0"/>
                  </a:moveTo>
                  <a:lnTo>
                    <a:pt x="28546" y="0"/>
                  </a:lnTo>
                  <a:lnTo>
                    <a:pt x="66608" y="165177"/>
                  </a:lnTo>
                  <a:lnTo>
                    <a:pt x="72318" y="165177"/>
                  </a:lnTo>
                  <a:lnTo>
                    <a:pt x="117992" y="3797"/>
                  </a:lnTo>
                  <a:lnTo>
                    <a:pt x="147490" y="3797"/>
                  </a:lnTo>
                  <a:lnTo>
                    <a:pt x="193164" y="165177"/>
                  </a:lnTo>
                  <a:lnTo>
                    <a:pt x="199825" y="165177"/>
                  </a:lnTo>
                  <a:lnTo>
                    <a:pt x="237887" y="0"/>
                  </a:lnTo>
                  <a:lnTo>
                    <a:pt x="266433" y="0"/>
                  </a:lnTo>
                  <a:lnTo>
                    <a:pt x="220759" y="189859"/>
                  </a:lnTo>
                  <a:lnTo>
                    <a:pt x="173182" y="189859"/>
                  </a:lnTo>
                  <a:lnTo>
                    <a:pt x="133217" y="41769"/>
                  </a:lnTo>
                  <a:lnTo>
                    <a:pt x="93252" y="189859"/>
                  </a:lnTo>
                  <a:lnTo>
                    <a:pt x="45674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="" xmlns:a16="http://schemas.microsoft.com/office/drawing/2014/main" id="{A8B9A2FA-7572-1F42-8619-5665014E5CDD}"/>
                </a:ext>
              </a:extLst>
            </p:cNvPr>
            <p:cNvSpPr/>
            <p:nvPr/>
          </p:nvSpPr>
          <p:spPr>
            <a:xfrm>
              <a:off x="4564984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7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0" name="Freihandform 39">
              <a:extLst>
                <a:ext uri="{FF2B5EF4-FFF2-40B4-BE49-F238E27FC236}">
                  <a16:creationId xmlns="" xmlns:a16="http://schemas.microsoft.com/office/drawing/2014/main" id="{9D293924-9D4B-544E-8B58-988BFE55256B}"/>
                </a:ext>
              </a:extLst>
            </p:cNvPr>
            <p:cNvSpPr/>
            <p:nvPr/>
          </p:nvSpPr>
          <p:spPr>
            <a:xfrm>
              <a:off x="4773373" y="179416"/>
              <a:ext cx="95155" cy="189859"/>
            </a:xfrm>
            <a:custGeom>
              <a:avLst/>
              <a:gdLst>
                <a:gd name="connsiteX0" fmla="*/ 0 w 95154"/>
                <a:gd name="connsiteY0" fmla="*/ 194605 h 189858"/>
                <a:gd name="connsiteX1" fmla="*/ 0 w 95154"/>
                <a:gd name="connsiteY1" fmla="*/ 4746 h 189858"/>
                <a:gd name="connsiteX2" fmla="*/ 28546 w 95154"/>
                <a:gd name="connsiteY2" fmla="*/ 4746 h 189858"/>
                <a:gd name="connsiteX3" fmla="*/ 28546 w 95154"/>
                <a:gd name="connsiteY3" fmla="*/ 30377 h 189858"/>
                <a:gd name="connsiteX4" fmla="*/ 98009 w 95154"/>
                <a:gd name="connsiteY4" fmla="*/ 0 h 189858"/>
                <a:gd name="connsiteX5" fmla="*/ 98009 w 95154"/>
                <a:gd name="connsiteY5" fmla="*/ 28479 h 189858"/>
                <a:gd name="connsiteX6" fmla="*/ 64705 w 95154"/>
                <a:gd name="connsiteY6" fmla="*/ 37972 h 189858"/>
                <a:gd name="connsiteX7" fmla="*/ 38062 w 95154"/>
                <a:gd name="connsiteY7" fmla="*/ 49363 h 189858"/>
                <a:gd name="connsiteX8" fmla="*/ 28546 w 95154"/>
                <a:gd name="connsiteY8" fmla="*/ 54110 h 189858"/>
                <a:gd name="connsiteX9" fmla="*/ 28546 w 95154"/>
                <a:gd name="connsiteY9" fmla="*/ 193656 h 189858"/>
                <a:gd name="connsiteX10" fmla="*/ 0 w 95154"/>
                <a:gd name="connsiteY10" fmla="*/ 193656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54" h="189858">
                  <a:moveTo>
                    <a:pt x="0" y="194605"/>
                  </a:moveTo>
                  <a:lnTo>
                    <a:pt x="0" y="4746"/>
                  </a:lnTo>
                  <a:lnTo>
                    <a:pt x="28546" y="4746"/>
                  </a:lnTo>
                  <a:lnTo>
                    <a:pt x="28546" y="30377"/>
                  </a:lnTo>
                  <a:cubicBezTo>
                    <a:pt x="50432" y="15189"/>
                    <a:pt x="74221" y="4746"/>
                    <a:pt x="98009" y="0"/>
                  </a:cubicBezTo>
                  <a:lnTo>
                    <a:pt x="98009" y="28479"/>
                  </a:lnTo>
                  <a:cubicBezTo>
                    <a:pt x="87542" y="30377"/>
                    <a:pt x="76124" y="33225"/>
                    <a:pt x="64705" y="37972"/>
                  </a:cubicBezTo>
                  <a:cubicBezTo>
                    <a:pt x="53287" y="42718"/>
                    <a:pt x="44723" y="46515"/>
                    <a:pt x="38062" y="49363"/>
                  </a:cubicBezTo>
                  <a:lnTo>
                    <a:pt x="28546" y="54110"/>
                  </a:lnTo>
                  <a:lnTo>
                    <a:pt x="28546" y="193656"/>
                  </a:lnTo>
                  <a:lnTo>
                    <a:pt x="0" y="193656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1" name="Freihandform 40">
              <a:extLst>
                <a:ext uri="{FF2B5EF4-FFF2-40B4-BE49-F238E27FC236}">
                  <a16:creationId xmlns="" xmlns:a16="http://schemas.microsoft.com/office/drawing/2014/main" id="{52BC60A6-9614-324B-B2A1-60AADF7DDD68}"/>
                </a:ext>
              </a:extLst>
            </p:cNvPr>
            <p:cNvSpPr/>
            <p:nvPr/>
          </p:nvSpPr>
          <p:spPr>
            <a:xfrm>
              <a:off x="4899929" y="180366"/>
              <a:ext cx="152247" cy="189859"/>
            </a:xfrm>
            <a:custGeom>
              <a:avLst/>
              <a:gdLst>
                <a:gd name="connsiteX0" fmla="*/ 156054 w 152247"/>
                <a:gd name="connsiteY0" fmla="*/ 89234 h 189858"/>
                <a:gd name="connsiteX1" fmla="*/ 137023 w 152247"/>
                <a:gd name="connsiteY1" fmla="*/ 21834 h 189858"/>
                <a:gd name="connsiteX2" fmla="*/ 79930 w 152247"/>
                <a:gd name="connsiteY2" fmla="*/ 0 h 189858"/>
                <a:gd name="connsiteX3" fmla="*/ 0 w 152247"/>
                <a:gd name="connsiteY3" fmla="*/ 99676 h 189858"/>
                <a:gd name="connsiteX4" fmla="*/ 17128 w 152247"/>
                <a:gd name="connsiteY4" fmla="*/ 173721 h 189858"/>
                <a:gd name="connsiteX5" fmla="*/ 75172 w 152247"/>
                <a:gd name="connsiteY5" fmla="*/ 197453 h 189858"/>
                <a:gd name="connsiteX6" fmla="*/ 149393 w 152247"/>
                <a:gd name="connsiteY6" fmla="*/ 191757 h 189858"/>
                <a:gd name="connsiteX7" fmla="*/ 148441 w 152247"/>
                <a:gd name="connsiteY7" fmla="*/ 168974 h 189858"/>
                <a:gd name="connsiteX8" fmla="*/ 137023 w 152247"/>
                <a:gd name="connsiteY8" fmla="*/ 169923 h 189858"/>
                <a:gd name="connsiteX9" fmla="*/ 78978 w 152247"/>
                <a:gd name="connsiteY9" fmla="*/ 171822 h 189858"/>
                <a:gd name="connsiteX10" fmla="*/ 39013 w 152247"/>
                <a:gd name="connsiteY10" fmla="*/ 156633 h 189858"/>
                <a:gd name="connsiteX11" fmla="*/ 27595 w 152247"/>
                <a:gd name="connsiteY11" fmla="*/ 110118 h 189858"/>
                <a:gd name="connsiteX12" fmla="*/ 153199 w 152247"/>
                <a:gd name="connsiteY12" fmla="*/ 110118 h 189858"/>
                <a:gd name="connsiteX13" fmla="*/ 156054 w 152247"/>
                <a:gd name="connsiteY13" fmla="*/ 89234 h 189858"/>
                <a:gd name="connsiteX14" fmla="*/ 28546 w 152247"/>
                <a:gd name="connsiteY14" fmla="*/ 88284 h 189858"/>
                <a:gd name="connsiteX15" fmla="*/ 41868 w 152247"/>
                <a:gd name="connsiteY15" fmla="*/ 39870 h 189858"/>
                <a:gd name="connsiteX16" fmla="*/ 79930 w 152247"/>
                <a:gd name="connsiteY16" fmla="*/ 24682 h 189858"/>
                <a:gd name="connsiteX17" fmla="*/ 116089 w 152247"/>
                <a:gd name="connsiteY17" fmla="*/ 38921 h 189858"/>
                <a:gd name="connsiteX18" fmla="*/ 127507 w 152247"/>
                <a:gd name="connsiteY18" fmla="*/ 88284 h 189858"/>
                <a:gd name="connsiteX19" fmla="*/ 28546 w 152247"/>
                <a:gd name="connsiteY19" fmla="*/ 88284 h 18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189858">
                  <a:moveTo>
                    <a:pt x="156054" y="89234"/>
                  </a:moveTo>
                  <a:cubicBezTo>
                    <a:pt x="156054" y="58856"/>
                    <a:pt x="149393" y="36073"/>
                    <a:pt x="137023" y="21834"/>
                  </a:cubicBezTo>
                  <a:cubicBezTo>
                    <a:pt x="124653" y="7594"/>
                    <a:pt x="105622" y="0"/>
                    <a:pt x="79930" y="0"/>
                  </a:cubicBezTo>
                  <a:cubicBezTo>
                    <a:pt x="26643" y="0"/>
                    <a:pt x="0" y="33225"/>
                    <a:pt x="0" y="99676"/>
                  </a:cubicBezTo>
                  <a:cubicBezTo>
                    <a:pt x="0" y="132901"/>
                    <a:pt x="5709" y="157583"/>
                    <a:pt x="17128" y="173721"/>
                  </a:cubicBezTo>
                  <a:cubicBezTo>
                    <a:pt x="28546" y="189859"/>
                    <a:pt x="47577" y="197453"/>
                    <a:pt x="75172" y="197453"/>
                  </a:cubicBezTo>
                  <a:cubicBezTo>
                    <a:pt x="96106" y="197453"/>
                    <a:pt x="120846" y="195554"/>
                    <a:pt x="149393" y="191757"/>
                  </a:cubicBezTo>
                  <a:lnTo>
                    <a:pt x="148441" y="168974"/>
                  </a:lnTo>
                  <a:lnTo>
                    <a:pt x="137023" y="169923"/>
                  </a:lnTo>
                  <a:cubicBezTo>
                    <a:pt x="117040" y="171822"/>
                    <a:pt x="98009" y="171822"/>
                    <a:pt x="78978" y="171822"/>
                  </a:cubicBezTo>
                  <a:cubicBezTo>
                    <a:pt x="59947" y="171822"/>
                    <a:pt x="46626" y="167076"/>
                    <a:pt x="39013" y="156633"/>
                  </a:cubicBezTo>
                  <a:cubicBezTo>
                    <a:pt x="31401" y="146191"/>
                    <a:pt x="27595" y="131002"/>
                    <a:pt x="27595" y="110118"/>
                  </a:cubicBezTo>
                  <a:lnTo>
                    <a:pt x="153199" y="110118"/>
                  </a:lnTo>
                  <a:lnTo>
                    <a:pt x="156054" y="89234"/>
                  </a:lnTo>
                  <a:close/>
                  <a:moveTo>
                    <a:pt x="28546" y="88284"/>
                  </a:moveTo>
                  <a:cubicBezTo>
                    <a:pt x="28546" y="66451"/>
                    <a:pt x="33304" y="49363"/>
                    <a:pt x="41868" y="39870"/>
                  </a:cubicBezTo>
                  <a:cubicBezTo>
                    <a:pt x="50432" y="29428"/>
                    <a:pt x="62802" y="24682"/>
                    <a:pt x="79930" y="24682"/>
                  </a:cubicBezTo>
                  <a:cubicBezTo>
                    <a:pt x="97058" y="24682"/>
                    <a:pt x="109428" y="29428"/>
                    <a:pt x="116089" y="38921"/>
                  </a:cubicBezTo>
                  <a:cubicBezTo>
                    <a:pt x="123701" y="48414"/>
                    <a:pt x="127507" y="64552"/>
                    <a:pt x="127507" y="88284"/>
                  </a:cubicBezTo>
                  <a:lnTo>
                    <a:pt x="28546" y="88284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3" name="Freihandform 42">
              <a:extLst>
                <a:ext uri="{FF2B5EF4-FFF2-40B4-BE49-F238E27FC236}">
                  <a16:creationId xmlns="" xmlns:a16="http://schemas.microsoft.com/office/drawing/2014/main" id="{DFC0B815-6CE7-BB48-B26C-2201266361AF}"/>
                </a:ext>
              </a:extLst>
            </p:cNvPr>
            <p:cNvSpPr/>
            <p:nvPr/>
          </p:nvSpPr>
          <p:spPr>
            <a:xfrm>
              <a:off x="5100705" y="101574"/>
              <a:ext cx="152247" cy="275295"/>
            </a:xfrm>
            <a:custGeom>
              <a:avLst/>
              <a:gdLst>
                <a:gd name="connsiteX0" fmla="*/ 125604 w 152247"/>
                <a:gd name="connsiteY0" fmla="*/ 0 h 275294"/>
                <a:gd name="connsiteX1" fmla="*/ 125604 w 152247"/>
                <a:gd name="connsiteY1" fmla="*/ 83538 h 275294"/>
                <a:gd name="connsiteX2" fmla="*/ 78978 w 152247"/>
                <a:gd name="connsiteY2" fmla="*/ 78791 h 275294"/>
                <a:gd name="connsiteX3" fmla="*/ 18079 w 152247"/>
                <a:gd name="connsiteY3" fmla="*/ 103473 h 275294"/>
                <a:gd name="connsiteX4" fmla="*/ 0 w 152247"/>
                <a:gd name="connsiteY4" fmla="*/ 183214 h 275294"/>
                <a:gd name="connsiteX5" fmla="*/ 20934 w 152247"/>
                <a:gd name="connsiteY5" fmla="*/ 259157 h 275294"/>
                <a:gd name="connsiteX6" fmla="*/ 41868 w 152247"/>
                <a:gd name="connsiteY6" fmla="*/ 272447 h 275294"/>
                <a:gd name="connsiteX7" fmla="*/ 68511 w 152247"/>
                <a:gd name="connsiteY7" fmla="*/ 276244 h 275294"/>
                <a:gd name="connsiteX8" fmla="*/ 126556 w 152247"/>
                <a:gd name="connsiteY8" fmla="*/ 259157 h 275294"/>
                <a:gd name="connsiteX9" fmla="*/ 126556 w 152247"/>
                <a:gd name="connsiteY9" fmla="*/ 272447 h 275294"/>
                <a:gd name="connsiteX10" fmla="*/ 155102 w 152247"/>
                <a:gd name="connsiteY10" fmla="*/ 272447 h 275294"/>
                <a:gd name="connsiteX11" fmla="*/ 155102 w 152247"/>
                <a:gd name="connsiteY11" fmla="*/ 0 h 275294"/>
                <a:gd name="connsiteX12" fmla="*/ 125604 w 152247"/>
                <a:gd name="connsiteY12" fmla="*/ 0 h 275294"/>
                <a:gd name="connsiteX13" fmla="*/ 125604 w 152247"/>
                <a:gd name="connsiteY13" fmla="*/ 237323 h 275294"/>
                <a:gd name="connsiteX14" fmla="*/ 117992 w 152247"/>
                <a:gd name="connsiteY14" fmla="*/ 241120 h 275294"/>
                <a:gd name="connsiteX15" fmla="*/ 97058 w 152247"/>
                <a:gd name="connsiteY15" fmla="*/ 247765 h 275294"/>
                <a:gd name="connsiteX16" fmla="*/ 72318 w 152247"/>
                <a:gd name="connsiteY16" fmla="*/ 251563 h 275294"/>
                <a:gd name="connsiteX17" fmla="*/ 54238 w 152247"/>
                <a:gd name="connsiteY17" fmla="*/ 248715 h 275294"/>
                <a:gd name="connsiteX18" fmla="*/ 40917 w 152247"/>
                <a:gd name="connsiteY18" fmla="*/ 239222 h 275294"/>
                <a:gd name="connsiteX19" fmla="*/ 27595 w 152247"/>
                <a:gd name="connsiteY19" fmla="*/ 180366 h 275294"/>
                <a:gd name="connsiteX20" fmla="*/ 39013 w 152247"/>
                <a:gd name="connsiteY20" fmla="*/ 123408 h 275294"/>
                <a:gd name="connsiteX21" fmla="*/ 78978 w 152247"/>
                <a:gd name="connsiteY21" fmla="*/ 105372 h 275294"/>
                <a:gd name="connsiteX22" fmla="*/ 124653 w 152247"/>
                <a:gd name="connsiteY22" fmla="*/ 110118 h 275294"/>
                <a:gd name="connsiteX23" fmla="*/ 124653 w 152247"/>
                <a:gd name="connsiteY23" fmla="*/ 237323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52247" h="275294">
                  <a:moveTo>
                    <a:pt x="125604" y="0"/>
                  </a:moveTo>
                  <a:lnTo>
                    <a:pt x="125604" y="83538"/>
                  </a:lnTo>
                  <a:cubicBezTo>
                    <a:pt x="109428" y="80690"/>
                    <a:pt x="93252" y="78791"/>
                    <a:pt x="78978" y="78791"/>
                  </a:cubicBezTo>
                  <a:cubicBezTo>
                    <a:pt x="50432" y="78791"/>
                    <a:pt x="30449" y="87335"/>
                    <a:pt x="18079" y="103473"/>
                  </a:cubicBezTo>
                  <a:cubicBezTo>
                    <a:pt x="5709" y="119611"/>
                    <a:pt x="0" y="146191"/>
                    <a:pt x="0" y="183214"/>
                  </a:cubicBezTo>
                  <a:cubicBezTo>
                    <a:pt x="0" y="220236"/>
                    <a:pt x="6661" y="244918"/>
                    <a:pt x="20934" y="259157"/>
                  </a:cubicBezTo>
                  <a:cubicBezTo>
                    <a:pt x="27595" y="265802"/>
                    <a:pt x="34256" y="270548"/>
                    <a:pt x="41868" y="272447"/>
                  </a:cubicBezTo>
                  <a:cubicBezTo>
                    <a:pt x="49480" y="275295"/>
                    <a:pt x="58044" y="276244"/>
                    <a:pt x="68511" y="276244"/>
                  </a:cubicBezTo>
                  <a:cubicBezTo>
                    <a:pt x="87542" y="276244"/>
                    <a:pt x="106573" y="270548"/>
                    <a:pt x="126556" y="259157"/>
                  </a:cubicBezTo>
                  <a:lnTo>
                    <a:pt x="126556" y="272447"/>
                  </a:lnTo>
                  <a:lnTo>
                    <a:pt x="155102" y="272447"/>
                  </a:lnTo>
                  <a:lnTo>
                    <a:pt x="155102" y="0"/>
                  </a:lnTo>
                  <a:lnTo>
                    <a:pt x="125604" y="0"/>
                  </a:lnTo>
                  <a:close/>
                  <a:moveTo>
                    <a:pt x="125604" y="237323"/>
                  </a:moveTo>
                  <a:lnTo>
                    <a:pt x="117992" y="241120"/>
                  </a:lnTo>
                  <a:cubicBezTo>
                    <a:pt x="113234" y="243019"/>
                    <a:pt x="105622" y="245867"/>
                    <a:pt x="97058" y="247765"/>
                  </a:cubicBezTo>
                  <a:cubicBezTo>
                    <a:pt x="88494" y="250613"/>
                    <a:pt x="79930" y="251563"/>
                    <a:pt x="72318" y="251563"/>
                  </a:cubicBezTo>
                  <a:cubicBezTo>
                    <a:pt x="64705" y="251563"/>
                    <a:pt x="58996" y="250613"/>
                    <a:pt x="54238" y="248715"/>
                  </a:cubicBezTo>
                  <a:cubicBezTo>
                    <a:pt x="49480" y="246816"/>
                    <a:pt x="45674" y="243968"/>
                    <a:pt x="40917" y="239222"/>
                  </a:cubicBezTo>
                  <a:cubicBezTo>
                    <a:pt x="32353" y="228780"/>
                    <a:pt x="27595" y="209794"/>
                    <a:pt x="27595" y="180366"/>
                  </a:cubicBezTo>
                  <a:cubicBezTo>
                    <a:pt x="27595" y="154735"/>
                    <a:pt x="31401" y="135749"/>
                    <a:pt x="39013" y="123408"/>
                  </a:cubicBezTo>
                  <a:cubicBezTo>
                    <a:pt x="46626" y="111067"/>
                    <a:pt x="59947" y="105372"/>
                    <a:pt x="78978" y="105372"/>
                  </a:cubicBezTo>
                  <a:cubicBezTo>
                    <a:pt x="93252" y="105372"/>
                    <a:pt x="108476" y="107270"/>
                    <a:pt x="124653" y="110118"/>
                  </a:cubicBezTo>
                  <a:lnTo>
                    <a:pt x="124653" y="2373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4" name="Freihandform 43">
              <a:extLst>
                <a:ext uri="{FF2B5EF4-FFF2-40B4-BE49-F238E27FC236}">
                  <a16:creationId xmlns="" xmlns:a16="http://schemas.microsoft.com/office/drawing/2014/main" id="{98AEFE46-6212-BB41-9836-C456B7C8E476}"/>
                </a:ext>
              </a:extLst>
            </p:cNvPr>
            <p:cNvSpPr/>
            <p:nvPr/>
          </p:nvSpPr>
          <p:spPr>
            <a:xfrm>
              <a:off x="5407103" y="101574"/>
              <a:ext cx="152247" cy="275295"/>
            </a:xfrm>
            <a:custGeom>
              <a:avLst/>
              <a:gdLst>
                <a:gd name="connsiteX0" fmla="*/ 138926 w 152247"/>
                <a:gd name="connsiteY0" fmla="*/ 100625 h 275294"/>
                <a:gd name="connsiteX1" fmla="*/ 84688 w 152247"/>
                <a:gd name="connsiteY1" fmla="*/ 78791 h 275294"/>
                <a:gd name="connsiteX2" fmla="*/ 28546 w 152247"/>
                <a:gd name="connsiteY2" fmla="*/ 92081 h 275294"/>
                <a:gd name="connsiteX3" fmla="*/ 28546 w 152247"/>
                <a:gd name="connsiteY3" fmla="*/ 0 h 275294"/>
                <a:gd name="connsiteX4" fmla="*/ 0 w 152247"/>
                <a:gd name="connsiteY4" fmla="*/ 0 h 275294"/>
                <a:gd name="connsiteX5" fmla="*/ 0 w 152247"/>
                <a:gd name="connsiteY5" fmla="*/ 272447 h 275294"/>
                <a:gd name="connsiteX6" fmla="*/ 10467 w 152247"/>
                <a:gd name="connsiteY6" fmla="*/ 273396 h 275294"/>
                <a:gd name="connsiteX7" fmla="*/ 63754 w 152247"/>
                <a:gd name="connsiteY7" fmla="*/ 276244 h 275294"/>
                <a:gd name="connsiteX8" fmla="*/ 134168 w 152247"/>
                <a:gd name="connsiteY8" fmla="*/ 254411 h 275294"/>
                <a:gd name="connsiteX9" fmla="*/ 153199 w 152247"/>
                <a:gd name="connsiteY9" fmla="*/ 177518 h 275294"/>
                <a:gd name="connsiteX10" fmla="*/ 138926 w 152247"/>
                <a:gd name="connsiteY10" fmla="*/ 100625 h 275294"/>
                <a:gd name="connsiteX11" fmla="*/ 114186 w 152247"/>
                <a:gd name="connsiteY11" fmla="*/ 234475 h 275294"/>
                <a:gd name="connsiteX12" fmla="*/ 64705 w 152247"/>
                <a:gd name="connsiteY12" fmla="*/ 251563 h 275294"/>
                <a:gd name="connsiteX13" fmla="*/ 29498 w 152247"/>
                <a:gd name="connsiteY13" fmla="*/ 249664 h 275294"/>
                <a:gd name="connsiteX14" fmla="*/ 29498 w 152247"/>
                <a:gd name="connsiteY14" fmla="*/ 115814 h 275294"/>
                <a:gd name="connsiteX15" fmla="*/ 37110 w 152247"/>
                <a:gd name="connsiteY15" fmla="*/ 112966 h 275294"/>
                <a:gd name="connsiteX16" fmla="*/ 82785 w 152247"/>
                <a:gd name="connsiteY16" fmla="*/ 104422 h 275294"/>
                <a:gd name="connsiteX17" fmla="*/ 117040 w 152247"/>
                <a:gd name="connsiteY17" fmla="*/ 120560 h 275294"/>
                <a:gd name="connsiteX18" fmla="*/ 126556 w 152247"/>
                <a:gd name="connsiteY18" fmla="*/ 176569 h 275294"/>
                <a:gd name="connsiteX19" fmla="*/ 114186 w 152247"/>
                <a:gd name="connsiteY19" fmla="*/ 234475 h 275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2247" h="275294">
                  <a:moveTo>
                    <a:pt x="138926" y="100625"/>
                  </a:moveTo>
                  <a:cubicBezTo>
                    <a:pt x="128459" y="86386"/>
                    <a:pt x="110379" y="78791"/>
                    <a:pt x="84688" y="78791"/>
                  </a:cubicBezTo>
                  <a:cubicBezTo>
                    <a:pt x="66608" y="78791"/>
                    <a:pt x="47577" y="83538"/>
                    <a:pt x="28546" y="92081"/>
                  </a:cubicBezTo>
                  <a:lnTo>
                    <a:pt x="28546" y="0"/>
                  </a:lnTo>
                  <a:lnTo>
                    <a:pt x="0" y="0"/>
                  </a:lnTo>
                  <a:lnTo>
                    <a:pt x="0" y="272447"/>
                  </a:lnTo>
                  <a:lnTo>
                    <a:pt x="10467" y="273396"/>
                  </a:lnTo>
                  <a:cubicBezTo>
                    <a:pt x="35207" y="275295"/>
                    <a:pt x="52335" y="276244"/>
                    <a:pt x="63754" y="276244"/>
                  </a:cubicBezTo>
                  <a:cubicBezTo>
                    <a:pt x="98009" y="276244"/>
                    <a:pt x="121798" y="268650"/>
                    <a:pt x="134168" y="254411"/>
                  </a:cubicBezTo>
                  <a:cubicBezTo>
                    <a:pt x="146538" y="239222"/>
                    <a:pt x="153199" y="213591"/>
                    <a:pt x="153199" y="177518"/>
                  </a:cubicBezTo>
                  <a:cubicBezTo>
                    <a:pt x="153199" y="141445"/>
                    <a:pt x="149393" y="115814"/>
                    <a:pt x="138926" y="100625"/>
                  </a:cubicBezTo>
                  <a:close/>
                  <a:moveTo>
                    <a:pt x="114186" y="234475"/>
                  </a:moveTo>
                  <a:cubicBezTo>
                    <a:pt x="106573" y="245867"/>
                    <a:pt x="89445" y="251563"/>
                    <a:pt x="64705" y="251563"/>
                  </a:cubicBezTo>
                  <a:cubicBezTo>
                    <a:pt x="58044" y="251563"/>
                    <a:pt x="46626" y="250613"/>
                    <a:pt x="29498" y="249664"/>
                  </a:cubicBezTo>
                  <a:lnTo>
                    <a:pt x="29498" y="115814"/>
                  </a:lnTo>
                  <a:lnTo>
                    <a:pt x="37110" y="112966"/>
                  </a:lnTo>
                  <a:cubicBezTo>
                    <a:pt x="52335" y="107270"/>
                    <a:pt x="67560" y="104422"/>
                    <a:pt x="82785" y="104422"/>
                  </a:cubicBezTo>
                  <a:cubicBezTo>
                    <a:pt x="98961" y="104422"/>
                    <a:pt x="110379" y="110118"/>
                    <a:pt x="117040" y="120560"/>
                  </a:cubicBezTo>
                  <a:cubicBezTo>
                    <a:pt x="123701" y="131002"/>
                    <a:pt x="126556" y="149988"/>
                    <a:pt x="126556" y="176569"/>
                  </a:cubicBezTo>
                  <a:cubicBezTo>
                    <a:pt x="125604" y="204098"/>
                    <a:pt x="121798" y="223084"/>
                    <a:pt x="114186" y="234475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6" name="Freihandform 45">
              <a:extLst>
                <a:ext uri="{FF2B5EF4-FFF2-40B4-BE49-F238E27FC236}">
                  <a16:creationId xmlns="" xmlns:a16="http://schemas.microsoft.com/office/drawing/2014/main" id="{1A4010B2-7067-184D-8124-86096BF0D592}"/>
                </a:ext>
              </a:extLst>
            </p:cNvPr>
            <p:cNvSpPr/>
            <p:nvPr/>
          </p:nvSpPr>
          <p:spPr>
            <a:xfrm>
              <a:off x="5594558" y="184163"/>
              <a:ext cx="161763" cy="265802"/>
            </a:xfrm>
            <a:custGeom>
              <a:avLst/>
              <a:gdLst>
                <a:gd name="connsiteX0" fmla="*/ 0 w 161762"/>
                <a:gd name="connsiteY0" fmla="*/ 0 h 265802"/>
                <a:gd name="connsiteX1" fmla="*/ 28546 w 161762"/>
                <a:gd name="connsiteY1" fmla="*/ 0 h 265802"/>
                <a:gd name="connsiteX2" fmla="*/ 76124 w 161762"/>
                <a:gd name="connsiteY2" fmla="*/ 165177 h 265802"/>
                <a:gd name="connsiteX3" fmla="*/ 88494 w 161762"/>
                <a:gd name="connsiteY3" fmla="*/ 165177 h 265802"/>
                <a:gd name="connsiteX4" fmla="*/ 136071 w 161762"/>
                <a:gd name="connsiteY4" fmla="*/ 0 h 265802"/>
                <a:gd name="connsiteX5" fmla="*/ 164617 w 161762"/>
                <a:gd name="connsiteY5" fmla="*/ 0 h 265802"/>
                <a:gd name="connsiteX6" fmla="*/ 85639 w 161762"/>
                <a:gd name="connsiteY6" fmla="*/ 274346 h 265802"/>
                <a:gd name="connsiteX7" fmla="*/ 57093 w 161762"/>
                <a:gd name="connsiteY7" fmla="*/ 274346 h 265802"/>
                <a:gd name="connsiteX8" fmla="*/ 81833 w 161762"/>
                <a:gd name="connsiteY8" fmla="*/ 189859 h 265802"/>
                <a:gd name="connsiteX9" fmla="*/ 53287 w 161762"/>
                <a:gd name="connsiteY9" fmla="*/ 189859 h 265802"/>
                <a:gd name="connsiteX10" fmla="*/ 0 w 161762"/>
                <a:gd name="connsiteY10" fmla="*/ 0 h 26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762" h="265802">
                  <a:moveTo>
                    <a:pt x="0" y="0"/>
                  </a:moveTo>
                  <a:lnTo>
                    <a:pt x="28546" y="0"/>
                  </a:lnTo>
                  <a:lnTo>
                    <a:pt x="76124" y="165177"/>
                  </a:lnTo>
                  <a:lnTo>
                    <a:pt x="88494" y="165177"/>
                  </a:lnTo>
                  <a:lnTo>
                    <a:pt x="136071" y="0"/>
                  </a:lnTo>
                  <a:lnTo>
                    <a:pt x="164617" y="0"/>
                  </a:lnTo>
                  <a:lnTo>
                    <a:pt x="85639" y="274346"/>
                  </a:lnTo>
                  <a:lnTo>
                    <a:pt x="57093" y="274346"/>
                  </a:lnTo>
                  <a:lnTo>
                    <a:pt x="81833" y="189859"/>
                  </a:lnTo>
                  <a:lnTo>
                    <a:pt x="53287" y="1898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7" name="Freihandform 46">
              <a:extLst>
                <a:ext uri="{FF2B5EF4-FFF2-40B4-BE49-F238E27FC236}">
                  <a16:creationId xmlns="" xmlns:a16="http://schemas.microsoft.com/office/drawing/2014/main" id="{34549EA6-67B3-D348-A547-D215639716AF}"/>
                </a:ext>
              </a:extLst>
            </p:cNvPr>
            <p:cNvSpPr/>
            <p:nvPr/>
          </p:nvSpPr>
          <p:spPr>
            <a:xfrm>
              <a:off x="6136939" y="-400602"/>
              <a:ext cx="494804" cy="768927"/>
            </a:xfrm>
            <a:custGeom>
              <a:avLst/>
              <a:gdLst>
                <a:gd name="connsiteX0" fmla="*/ 0 w 494804"/>
                <a:gd name="connsiteY0" fmla="*/ 774623 h 768927"/>
                <a:gd name="connsiteX1" fmla="*/ 0 w 494804"/>
                <a:gd name="connsiteY1" fmla="*/ 0 h 768927"/>
                <a:gd name="connsiteX2" fmla="*/ 495756 w 494804"/>
                <a:gd name="connsiteY2" fmla="*/ 0 h 768927"/>
                <a:gd name="connsiteX3" fmla="*/ 495756 w 494804"/>
                <a:gd name="connsiteY3" fmla="*/ 136698 h 768927"/>
                <a:gd name="connsiteX4" fmla="*/ 157957 w 494804"/>
                <a:gd name="connsiteY4" fmla="*/ 136698 h 768927"/>
                <a:gd name="connsiteX5" fmla="*/ 157957 w 494804"/>
                <a:gd name="connsiteY5" fmla="*/ 364529 h 768927"/>
                <a:gd name="connsiteX6" fmla="*/ 433905 w 494804"/>
                <a:gd name="connsiteY6" fmla="*/ 364529 h 768927"/>
                <a:gd name="connsiteX7" fmla="*/ 433905 w 494804"/>
                <a:gd name="connsiteY7" fmla="*/ 501227 h 768927"/>
                <a:gd name="connsiteX8" fmla="*/ 157957 w 494804"/>
                <a:gd name="connsiteY8" fmla="*/ 501227 h 768927"/>
                <a:gd name="connsiteX9" fmla="*/ 157957 w 494804"/>
                <a:gd name="connsiteY9" fmla="*/ 774623 h 768927"/>
                <a:gd name="connsiteX10" fmla="*/ 0 w 494804"/>
                <a:gd name="connsiteY10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4804" h="768927">
                  <a:moveTo>
                    <a:pt x="0" y="774623"/>
                  </a:moveTo>
                  <a:lnTo>
                    <a:pt x="0" y="0"/>
                  </a:lnTo>
                  <a:lnTo>
                    <a:pt x="495756" y="0"/>
                  </a:lnTo>
                  <a:lnTo>
                    <a:pt x="495756" y="136698"/>
                  </a:lnTo>
                  <a:lnTo>
                    <a:pt x="157957" y="136698"/>
                  </a:lnTo>
                  <a:lnTo>
                    <a:pt x="157957" y="364529"/>
                  </a:lnTo>
                  <a:lnTo>
                    <a:pt x="433905" y="364529"/>
                  </a:lnTo>
                  <a:lnTo>
                    <a:pt x="433905" y="501227"/>
                  </a:lnTo>
                  <a:lnTo>
                    <a:pt x="157957" y="501227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8" name="Freihandform 47">
              <a:extLst>
                <a:ext uri="{FF2B5EF4-FFF2-40B4-BE49-F238E27FC236}">
                  <a16:creationId xmlns="" xmlns:a16="http://schemas.microsoft.com/office/drawing/2014/main" id="{FD38FEE9-04E8-C940-884E-F57C6654E7BF}"/>
                </a:ext>
              </a:extLst>
            </p:cNvPr>
            <p:cNvSpPr/>
            <p:nvPr/>
          </p:nvSpPr>
          <p:spPr>
            <a:xfrm>
              <a:off x="6765912" y="-400602"/>
              <a:ext cx="570928" cy="768927"/>
            </a:xfrm>
            <a:custGeom>
              <a:avLst/>
              <a:gdLst>
                <a:gd name="connsiteX0" fmla="*/ 575686 w 570927"/>
                <a:gd name="connsiteY0" fmla="*/ 255360 h 768927"/>
                <a:gd name="connsiteX1" fmla="*/ 301640 w 570927"/>
                <a:gd name="connsiteY1" fmla="*/ 0 h 768927"/>
                <a:gd name="connsiteX2" fmla="*/ 0 w 570927"/>
                <a:gd name="connsiteY2" fmla="*/ 0 h 768927"/>
                <a:gd name="connsiteX3" fmla="*/ 0 w 570927"/>
                <a:gd name="connsiteY3" fmla="*/ 774623 h 768927"/>
                <a:gd name="connsiteX4" fmla="*/ 157957 w 570927"/>
                <a:gd name="connsiteY4" fmla="*/ 774623 h 768927"/>
                <a:gd name="connsiteX5" fmla="*/ 157957 w 570927"/>
                <a:gd name="connsiteY5" fmla="*/ 515466 h 768927"/>
                <a:gd name="connsiteX6" fmla="*/ 310204 w 570927"/>
                <a:gd name="connsiteY6" fmla="*/ 515466 h 768927"/>
                <a:gd name="connsiteX7" fmla="*/ 400601 w 570927"/>
                <a:gd name="connsiteY7" fmla="*/ 775572 h 768927"/>
                <a:gd name="connsiteX8" fmla="*/ 572831 w 570927"/>
                <a:gd name="connsiteY8" fmla="*/ 775572 h 768927"/>
                <a:gd name="connsiteX9" fmla="*/ 462451 w 570927"/>
                <a:gd name="connsiteY9" fmla="*/ 479393 h 768927"/>
                <a:gd name="connsiteX10" fmla="*/ 575686 w 570927"/>
                <a:gd name="connsiteY10" fmla="*/ 255360 h 768927"/>
                <a:gd name="connsiteX11" fmla="*/ 387279 w 570927"/>
                <a:gd name="connsiteY11" fmla="*/ 346492 h 768927"/>
                <a:gd name="connsiteX12" fmla="*/ 303543 w 570927"/>
                <a:gd name="connsiteY12" fmla="*/ 380666 h 768927"/>
                <a:gd name="connsiteX13" fmla="*/ 157005 w 570927"/>
                <a:gd name="connsiteY13" fmla="*/ 380666 h 768927"/>
                <a:gd name="connsiteX14" fmla="*/ 157005 w 570927"/>
                <a:gd name="connsiteY14" fmla="*/ 134800 h 768927"/>
                <a:gd name="connsiteX15" fmla="*/ 300688 w 570927"/>
                <a:gd name="connsiteY15" fmla="*/ 134800 h 768927"/>
                <a:gd name="connsiteX16" fmla="*/ 384425 w 570927"/>
                <a:gd name="connsiteY16" fmla="*/ 168025 h 768927"/>
                <a:gd name="connsiteX17" fmla="*/ 413923 w 570927"/>
                <a:gd name="connsiteY17" fmla="*/ 257258 h 768927"/>
                <a:gd name="connsiteX18" fmla="*/ 387279 w 570927"/>
                <a:gd name="connsiteY18" fmla="*/ 346492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70927" h="768927">
                  <a:moveTo>
                    <a:pt x="575686" y="255360"/>
                  </a:moveTo>
                  <a:cubicBezTo>
                    <a:pt x="575686" y="85436"/>
                    <a:pt x="484337" y="0"/>
                    <a:pt x="301640" y="0"/>
                  </a:cubicBezTo>
                  <a:lnTo>
                    <a:pt x="0" y="0"/>
                  </a:lnTo>
                  <a:lnTo>
                    <a:pt x="0" y="774623"/>
                  </a:lnTo>
                  <a:lnTo>
                    <a:pt x="157957" y="774623"/>
                  </a:lnTo>
                  <a:lnTo>
                    <a:pt x="157957" y="515466"/>
                  </a:lnTo>
                  <a:lnTo>
                    <a:pt x="310204" y="515466"/>
                  </a:lnTo>
                  <a:lnTo>
                    <a:pt x="400601" y="775572"/>
                  </a:lnTo>
                  <a:lnTo>
                    <a:pt x="572831" y="775572"/>
                  </a:lnTo>
                  <a:lnTo>
                    <a:pt x="462451" y="479393"/>
                  </a:lnTo>
                  <a:cubicBezTo>
                    <a:pt x="537624" y="430979"/>
                    <a:pt x="575686" y="356934"/>
                    <a:pt x="575686" y="255360"/>
                  </a:cubicBezTo>
                  <a:close/>
                  <a:moveTo>
                    <a:pt x="387279" y="346492"/>
                  </a:moveTo>
                  <a:cubicBezTo>
                    <a:pt x="369200" y="369275"/>
                    <a:pt x="341605" y="380666"/>
                    <a:pt x="303543" y="380666"/>
                  </a:cubicBezTo>
                  <a:lnTo>
                    <a:pt x="157005" y="380666"/>
                  </a:lnTo>
                  <a:lnTo>
                    <a:pt x="157005" y="134800"/>
                  </a:lnTo>
                  <a:lnTo>
                    <a:pt x="300688" y="134800"/>
                  </a:lnTo>
                  <a:cubicBezTo>
                    <a:pt x="336847" y="134800"/>
                    <a:pt x="365394" y="146191"/>
                    <a:pt x="384425" y="168025"/>
                  </a:cubicBezTo>
                  <a:cubicBezTo>
                    <a:pt x="403456" y="189859"/>
                    <a:pt x="413923" y="219287"/>
                    <a:pt x="413923" y="257258"/>
                  </a:cubicBezTo>
                  <a:cubicBezTo>
                    <a:pt x="414874" y="294281"/>
                    <a:pt x="405359" y="323709"/>
                    <a:pt x="387279" y="346492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9" name="Freihandform 48">
              <a:extLst>
                <a:ext uri="{FF2B5EF4-FFF2-40B4-BE49-F238E27FC236}">
                  <a16:creationId xmlns="" xmlns:a16="http://schemas.microsoft.com/office/drawing/2014/main" id="{1638911D-70C9-C740-9E21-09E7CDF53F7A}"/>
                </a:ext>
              </a:extLst>
            </p:cNvPr>
            <p:cNvSpPr/>
            <p:nvPr/>
          </p:nvSpPr>
          <p:spPr>
            <a:xfrm>
              <a:off x="7495748" y="-400602"/>
              <a:ext cx="152247" cy="768927"/>
            </a:xfrm>
            <a:custGeom>
              <a:avLst/>
              <a:gdLst>
                <a:gd name="connsiteX0" fmla="*/ 0 w 152247"/>
                <a:gd name="connsiteY0" fmla="*/ 774623 h 768927"/>
                <a:gd name="connsiteX1" fmla="*/ 0 w 152247"/>
                <a:gd name="connsiteY1" fmla="*/ 0 h 768927"/>
                <a:gd name="connsiteX2" fmla="*/ 157957 w 152247"/>
                <a:gd name="connsiteY2" fmla="*/ 0 h 768927"/>
                <a:gd name="connsiteX3" fmla="*/ 157957 w 152247"/>
                <a:gd name="connsiteY3" fmla="*/ 774623 h 768927"/>
                <a:gd name="connsiteX4" fmla="*/ 0 w 152247"/>
                <a:gd name="connsiteY4" fmla="*/ 774623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247" h="768927">
                  <a:moveTo>
                    <a:pt x="0" y="774623"/>
                  </a:moveTo>
                  <a:lnTo>
                    <a:pt x="0" y="0"/>
                  </a:lnTo>
                  <a:lnTo>
                    <a:pt x="157957" y="0"/>
                  </a:lnTo>
                  <a:lnTo>
                    <a:pt x="157957" y="774623"/>
                  </a:lnTo>
                  <a:lnTo>
                    <a:pt x="0" y="774623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0" name="Freihandform 49">
              <a:extLst>
                <a:ext uri="{FF2B5EF4-FFF2-40B4-BE49-F238E27FC236}">
                  <a16:creationId xmlns="" xmlns:a16="http://schemas.microsoft.com/office/drawing/2014/main" id="{D30BFF8E-8F97-B44E-B7FD-4B1130A2199F}"/>
                </a:ext>
              </a:extLst>
            </p:cNvPr>
            <p:cNvSpPr/>
            <p:nvPr/>
          </p:nvSpPr>
          <p:spPr>
            <a:xfrm>
              <a:off x="7782163" y="-400602"/>
              <a:ext cx="1018155" cy="768927"/>
            </a:xfrm>
            <a:custGeom>
              <a:avLst/>
              <a:gdLst>
                <a:gd name="connsiteX0" fmla="*/ 0 w 1018154"/>
                <a:gd name="connsiteY0" fmla="*/ 0 h 768927"/>
                <a:gd name="connsiteX1" fmla="*/ 165569 w 1018154"/>
                <a:gd name="connsiteY1" fmla="*/ 0 h 768927"/>
                <a:gd name="connsiteX2" fmla="*/ 261675 w 1018154"/>
                <a:gd name="connsiteY2" fmla="*/ 640773 h 768927"/>
                <a:gd name="connsiteX3" fmla="*/ 278803 w 1018154"/>
                <a:gd name="connsiteY3" fmla="*/ 640773 h 768927"/>
                <a:gd name="connsiteX4" fmla="*/ 417729 w 1018154"/>
                <a:gd name="connsiteY4" fmla="*/ 949 h 768927"/>
                <a:gd name="connsiteX5" fmla="*/ 600426 w 1018154"/>
                <a:gd name="connsiteY5" fmla="*/ 949 h 768927"/>
                <a:gd name="connsiteX6" fmla="*/ 739352 w 1018154"/>
                <a:gd name="connsiteY6" fmla="*/ 640773 h 768927"/>
                <a:gd name="connsiteX7" fmla="*/ 756480 w 1018154"/>
                <a:gd name="connsiteY7" fmla="*/ 640773 h 768927"/>
                <a:gd name="connsiteX8" fmla="*/ 852586 w 1018154"/>
                <a:gd name="connsiteY8" fmla="*/ 949 h 768927"/>
                <a:gd name="connsiteX9" fmla="*/ 1018155 w 1018154"/>
                <a:gd name="connsiteY9" fmla="*/ 949 h 768927"/>
                <a:gd name="connsiteX10" fmla="*/ 869714 w 1018154"/>
                <a:gd name="connsiteY10" fmla="*/ 775572 h 768927"/>
                <a:gd name="connsiteX11" fmla="*/ 630875 w 1018154"/>
                <a:gd name="connsiteY11" fmla="*/ 775572 h 768927"/>
                <a:gd name="connsiteX12" fmla="*/ 509077 w 1018154"/>
                <a:gd name="connsiteY12" fmla="*/ 187011 h 768927"/>
                <a:gd name="connsiteX13" fmla="*/ 387280 w 1018154"/>
                <a:gd name="connsiteY13" fmla="*/ 775572 h 768927"/>
                <a:gd name="connsiteX14" fmla="*/ 148441 w 1018154"/>
                <a:gd name="connsiteY14" fmla="*/ 775572 h 768927"/>
                <a:gd name="connsiteX15" fmla="*/ 0 w 1018154"/>
                <a:gd name="connsiteY15" fmla="*/ 0 h 768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18154" h="768927">
                  <a:moveTo>
                    <a:pt x="0" y="0"/>
                  </a:moveTo>
                  <a:lnTo>
                    <a:pt x="165569" y="0"/>
                  </a:lnTo>
                  <a:lnTo>
                    <a:pt x="261675" y="640773"/>
                  </a:lnTo>
                  <a:lnTo>
                    <a:pt x="278803" y="640773"/>
                  </a:lnTo>
                  <a:lnTo>
                    <a:pt x="417729" y="949"/>
                  </a:lnTo>
                  <a:lnTo>
                    <a:pt x="600426" y="949"/>
                  </a:lnTo>
                  <a:lnTo>
                    <a:pt x="739352" y="640773"/>
                  </a:lnTo>
                  <a:lnTo>
                    <a:pt x="756480" y="640773"/>
                  </a:lnTo>
                  <a:lnTo>
                    <a:pt x="852586" y="949"/>
                  </a:lnTo>
                  <a:lnTo>
                    <a:pt x="1018155" y="949"/>
                  </a:lnTo>
                  <a:lnTo>
                    <a:pt x="869714" y="775572"/>
                  </a:lnTo>
                  <a:lnTo>
                    <a:pt x="630875" y="775572"/>
                  </a:lnTo>
                  <a:lnTo>
                    <a:pt x="509077" y="187011"/>
                  </a:lnTo>
                  <a:lnTo>
                    <a:pt x="387280" y="775572"/>
                  </a:lnTo>
                  <a:lnTo>
                    <a:pt x="148441" y="7755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51" name="Freihandform 50">
              <a:extLst>
                <a:ext uri="{FF2B5EF4-FFF2-40B4-BE49-F238E27FC236}">
                  <a16:creationId xmlns="" xmlns:a16="http://schemas.microsoft.com/office/drawing/2014/main" id="{2DC7CD1B-7358-F845-9B3F-4A982348EAA0}"/>
                </a:ext>
              </a:extLst>
            </p:cNvPr>
            <p:cNvSpPr/>
            <p:nvPr/>
          </p:nvSpPr>
          <p:spPr>
            <a:xfrm>
              <a:off x="8894522" y="-413892"/>
              <a:ext cx="637536" cy="797406"/>
            </a:xfrm>
            <a:custGeom>
              <a:avLst/>
              <a:gdLst>
                <a:gd name="connsiteX0" fmla="*/ 570928 w 637536"/>
                <a:gd name="connsiteY0" fmla="*/ 99676 h 797406"/>
                <a:gd name="connsiteX1" fmla="*/ 321623 w 637536"/>
                <a:gd name="connsiteY1" fmla="*/ 0 h 797406"/>
                <a:gd name="connsiteX2" fmla="*/ 72317 w 637536"/>
                <a:gd name="connsiteY2" fmla="*/ 99676 h 797406"/>
                <a:gd name="connsiteX3" fmla="*/ 0 w 637536"/>
                <a:gd name="connsiteY3" fmla="*/ 404399 h 797406"/>
                <a:gd name="connsiteX4" fmla="*/ 72317 w 637536"/>
                <a:gd name="connsiteY4" fmla="*/ 705325 h 797406"/>
                <a:gd name="connsiteX5" fmla="*/ 321623 w 637536"/>
                <a:gd name="connsiteY5" fmla="*/ 801203 h 797406"/>
                <a:gd name="connsiteX6" fmla="*/ 570928 w 637536"/>
                <a:gd name="connsiteY6" fmla="*/ 705325 h 797406"/>
                <a:gd name="connsiteX7" fmla="*/ 643245 w 637536"/>
                <a:gd name="connsiteY7" fmla="*/ 404399 h 797406"/>
                <a:gd name="connsiteX8" fmla="*/ 570928 w 637536"/>
                <a:gd name="connsiteY8" fmla="*/ 99676 h 797406"/>
                <a:gd name="connsiteX9" fmla="*/ 448178 w 637536"/>
                <a:gd name="connsiteY9" fmla="*/ 605649 h 797406"/>
                <a:gd name="connsiteX10" fmla="*/ 321623 w 637536"/>
                <a:gd name="connsiteY10" fmla="*/ 665454 h 797406"/>
                <a:gd name="connsiteX11" fmla="*/ 195067 w 637536"/>
                <a:gd name="connsiteY11" fmla="*/ 605649 h 797406"/>
                <a:gd name="connsiteX12" fmla="*/ 161763 w 637536"/>
                <a:gd name="connsiteY12" fmla="*/ 405348 h 797406"/>
                <a:gd name="connsiteX13" fmla="*/ 196018 w 637536"/>
                <a:gd name="connsiteY13" fmla="*/ 201250 h 797406"/>
                <a:gd name="connsiteX14" fmla="*/ 321623 w 637536"/>
                <a:gd name="connsiteY14" fmla="*/ 137647 h 797406"/>
                <a:gd name="connsiteX15" fmla="*/ 447227 w 637536"/>
                <a:gd name="connsiteY15" fmla="*/ 201250 h 797406"/>
                <a:gd name="connsiteX16" fmla="*/ 481482 w 637536"/>
                <a:gd name="connsiteY16" fmla="*/ 405348 h 797406"/>
                <a:gd name="connsiteX17" fmla="*/ 448178 w 637536"/>
                <a:gd name="connsiteY17" fmla="*/ 605649 h 797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7536" h="797406">
                  <a:moveTo>
                    <a:pt x="570928" y="99676"/>
                  </a:moveTo>
                  <a:cubicBezTo>
                    <a:pt x="522399" y="33225"/>
                    <a:pt x="439614" y="0"/>
                    <a:pt x="321623" y="0"/>
                  </a:cubicBezTo>
                  <a:cubicBezTo>
                    <a:pt x="203631" y="0"/>
                    <a:pt x="120846" y="33225"/>
                    <a:pt x="72317" y="99676"/>
                  </a:cubicBezTo>
                  <a:cubicBezTo>
                    <a:pt x="23789" y="166126"/>
                    <a:pt x="0" y="267701"/>
                    <a:pt x="0" y="404399"/>
                  </a:cubicBezTo>
                  <a:cubicBezTo>
                    <a:pt x="0" y="541097"/>
                    <a:pt x="23789" y="641722"/>
                    <a:pt x="72317" y="705325"/>
                  </a:cubicBezTo>
                  <a:cubicBezTo>
                    <a:pt x="120846" y="769877"/>
                    <a:pt x="203631" y="801203"/>
                    <a:pt x="321623" y="801203"/>
                  </a:cubicBezTo>
                  <a:cubicBezTo>
                    <a:pt x="439614" y="801203"/>
                    <a:pt x="522399" y="768927"/>
                    <a:pt x="570928" y="705325"/>
                  </a:cubicBezTo>
                  <a:cubicBezTo>
                    <a:pt x="619457" y="640773"/>
                    <a:pt x="643245" y="541097"/>
                    <a:pt x="643245" y="404399"/>
                  </a:cubicBezTo>
                  <a:cubicBezTo>
                    <a:pt x="644197" y="267701"/>
                    <a:pt x="619457" y="166126"/>
                    <a:pt x="570928" y="99676"/>
                  </a:cubicBezTo>
                  <a:close/>
                  <a:moveTo>
                    <a:pt x="448178" y="605649"/>
                  </a:moveTo>
                  <a:cubicBezTo>
                    <a:pt x="425341" y="645519"/>
                    <a:pt x="383473" y="665454"/>
                    <a:pt x="321623" y="665454"/>
                  </a:cubicBezTo>
                  <a:cubicBezTo>
                    <a:pt x="259772" y="665454"/>
                    <a:pt x="217904" y="645519"/>
                    <a:pt x="195067" y="605649"/>
                  </a:cubicBezTo>
                  <a:cubicBezTo>
                    <a:pt x="172230" y="565779"/>
                    <a:pt x="161763" y="499328"/>
                    <a:pt x="161763" y="405348"/>
                  </a:cubicBezTo>
                  <a:cubicBezTo>
                    <a:pt x="161763" y="311368"/>
                    <a:pt x="173181" y="243019"/>
                    <a:pt x="196018" y="201250"/>
                  </a:cubicBezTo>
                  <a:cubicBezTo>
                    <a:pt x="218856" y="158532"/>
                    <a:pt x="260723" y="137647"/>
                    <a:pt x="321623" y="137647"/>
                  </a:cubicBezTo>
                  <a:cubicBezTo>
                    <a:pt x="382521" y="137647"/>
                    <a:pt x="424390" y="158532"/>
                    <a:pt x="447227" y="201250"/>
                  </a:cubicBezTo>
                  <a:cubicBezTo>
                    <a:pt x="470064" y="243968"/>
                    <a:pt x="481482" y="312317"/>
                    <a:pt x="481482" y="405348"/>
                  </a:cubicBezTo>
                  <a:cubicBezTo>
                    <a:pt x="481482" y="498379"/>
                    <a:pt x="470064" y="565779"/>
                    <a:pt x="448178" y="605649"/>
                  </a:cubicBezTo>
                  <a:close/>
                </a:path>
              </a:pathLst>
            </a:custGeom>
            <a:solidFill>
              <a:srgbClr val="383C45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tx1"/>
                </a:solidFill>
              </a:rPr>
              <a:t>Company Profile     |     March 2020     |     © FRIWO Gerätebau GmbH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>
                <a:solidFill>
                  <a:schemeClr val="tx1"/>
                </a:solidFill>
              </a:rPr>
              <a:pPr/>
              <a:t>34</a:t>
            </a:fld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720724" y="642715"/>
            <a:ext cx="10753725" cy="81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 smtClean="0"/>
              <a:t>The alternative: </a:t>
            </a:r>
            <a:r>
              <a:rPr lang="de-DE" dirty="0" err="1" smtClean="0"/>
              <a:t>our</a:t>
            </a:r>
            <a:r>
              <a:rPr lang="de-DE" dirty="0" smtClean="0"/>
              <a:t> high power pack</a:t>
            </a:r>
          </a:p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="" xmlns:a16="http://schemas.microsoft.com/office/drawing/2014/main" id="{E0D2387A-0513-4C48-A9F3-20020FE98A39}"/>
              </a:ext>
            </a:extLst>
          </p:cNvPr>
          <p:cNvSpPr txBox="1"/>
          <p:nvPr/>
        </p:nvSpPr>
        <p:spPr>
          <a:xfrm>
            <a:off x="8515200" y="5284287"/>
            <a:ext cx="3200706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err="1" smtClean="0"/>
              <a:t>Diagnostic</a:t>
            </a:r>
            <a:r>
              <a:rPr lang="de-DE" dirty="0" smtClean="0"/>
              <a:t> </a:t>
            </a:r>
            <a:r>
              <a:rPr lang="de-DE" dirty="0" err="1" smtClean="0"/>
              <a:t>interfaces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smtClean="0"/>
              <a:t>USB, CAN</a:t>
            </a:r>
            <a:endParaRPr lang="en" dirty="0"/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6534001" y="2146625"/>
            <a:ext cx="3397764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en-US" dirty="0" smtClean="0"/>
              <a:t>Continuous current 140 A</a:t>
            </a:r>
            <a:endParaRPr lang="en-US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="" xmlns:a16="http://schemas.microsoft.com/office/drawing/2014/main" id="{6A0D60B4-609E-DD4E-B28B-B1458940FC4C}"/>
              </a:ext>
            </a:extLst>
          </p:cNvPr>
          <p:cNvCxnSpPr/>
          <p:nvPr/>
        </p:nvCxnSpPr>
        <p:spPr>
          <a:xfrm flipV="1">
            <a:off x="7124700" y="2679701"/>
            <a:ext cx="983557" cy="1219157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 flipV="1">
            <a:off x="7670800" y="3158002"/>
            <a:ext cx="1734008" cy="80443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>
            <a:extLst>
              <a:ext uri="{FF2B5EF4-FFF2-40B4-BE49-F238E27FC236}">
                <a16:creationId xmlns="" xmlns:a16="http://schemas.microsoft.com/office/drawing/2014/main" id="{93D7FE33-392F-2E43-91E1-D83FD8F46FD2}"/>
              </a:ext>
            </a:extLst>
          </p:cNvPr>
          <p:cNvCxnSpPr>
            <a:cxnSpLocks/>
          </p:cNvCxnSpPr>
          <p:nvPr/>
        </p:nvCxnSpPr>
        <p:spPr>
          <a:xfrm flipV="1">
            <a:off x="7977235" y="3949698"/>
            <a:ext cx="1890893" cy="14921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="" xmlns:a16="http://schemas.microsoft.com/office/drawing/2014/main" id="{D5CCE53B-A70B-2B48-A39C-7D6D7B16124E}"/>
              </a:ext>
            </a:extLst>
          </p:cNvPr>
          <p:cNvCxnSpPr>
            <a:cxnSpLocks/>
          </p:cNvCxnSpPr>
          <p:nvPr/>
        </p:nvCxnSpPr>
        <p:spPr>
          <a:xfrm>
            <a:off x="7977235" y="5284287"/>
            <a:ext cx="1427573" cy="20086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="" xmlns:a16="http://schemas.microsoft.com/office/drawing/2014/main" id="{83C3B627-213F-E44D-BE4C-1270B7EE73B1}"/>
              </a:ext>
            </a:extLst>
          </p:cNvPr>
          <p:cNvCxnSpPr>
            <a:cxnSpLocks/>
          </p:cNvCxnSpPr>
          <p:nvPr/>
        </p:nvCxnSpPr>
        <p:spPr>
          <a:xfrm>
            <a:off x="5765800" y="2467648"/>
            <a:ext cx="535658" cy="146347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="" xmlns:a16="http://schemas.microsoft.com/office/drawing/2014/main" id="{0F7A98E3-DFEE-BE42-8B94-A97C354D430B}"/>
              </a:ext>
            </a:extLst>
          </p:cNvPr>
          <p:cNvCxnSpPr>
            <a:cxnSpLocks/>
          </p:cNvCxnSpPr>
          <p:nvPr/>
        </p:nvCxnSpPr>
        <p:spPr>
          <a:xfrm>
            <a:off x="3162300" y="2679701"/>
            <a:ext cx="1053287" cy="1532009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2654300" y="3762377"/>
            <a:ext cx="1561287" cy="898666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="" xmlns:a16="http://schemas.microsoft.com/office/drawing/2014/main" id="{C6521F8E-F641-8D4C-8DCE-D29665D2C02A}"/>
              </a:ext>
            </a:extLst>
          </p:cNvPr>
          <p:cNvSpPr txBox="1"/>
          <p:nvPr/>
        </p:nvSpPr>
        <p:spPr>
          <a:xfrm>
            <a:off x="538568" y="3498748"/>
            <a:ext cx="349486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r>
              <a:rPr lang="de-DE" dirty="0"/>
              <a:t>14S/12P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layout</a:t>
            </a:r>
            <a:endParaRPr lang="pt" dirty="0"/>
          </a:p>
        </p:txBody>
      </p:sp>
      <p:sp>
        <p:nvSpPr>
          <p:cNvPr id="26" name="Rechteck 25">
            <a:extLst>
              <a:ext uri="{FF2B5EF4-FFF2-40B4-BE49-F238E27FC236}">
                <a16:creationId xmlns="" xmlns:a16="http://schemas.microsoft.com/office/drawing/2014/main" id="{9FC1F26A-1D76-8346-91C5-9A9BFFF7281A}"/>
              </a:ext>
            </a:extLst>
          </p:cNvPr>
          <p:cNvSpPr/>
          <p:nvPr/>
        </p:nvSpPr>
        <p:spPr>
          <a:xfrm>
            <a:off x="1139824" y="2267593"/>
            <a:ext cx="36061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/>
              <a:t>Samsung INR 18650 </a:t>
            </a:r>
            <a:r>
              <a:rPr lang="de-DE" dirty="0" smtClean="0"/>
              <a:t>30Q </a:t>
            </a:r>
            <a:r>
              <a:rPr lang="de-DE" dirty="0" err="1" smtClean="0"/>
              <a:t>cells</a:t>
            </a:r>
            <a:endParaRPr lang="en" dirty="0"/>
          </a:p>
        </p:txBody>
      </p:sp>
      <p:sp>
        <p:nvSpPr>
          <p:cNvPr id="27" name="Rechteck 26">
            <a:extLst>
              <a:ext uri="{FF2B5EF4-FFF2-40B4-BE49-F238E27FC236}">
                <a16:creationId xmlns="" xmlns:a16="http://schemas.microsoft.com/office/drawing/2014/main" id="{3E8A30DE-4AAA-1147-9E93-A6C847CE935C}"/>
              </a:ext>
            </a:extLst>
          </p:cNvPr>
          <p:cNvSpPr/>
          <p:nvPr/>
        </p:nvSpPr>
        <p:spPr>
          <a:xfrm>
            <a:off x="8270363" y="3762377"/>
            <a:ext cx="3445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Standby &lt; 0.1 mA</a:t>
            </a:r>
            <a:endParaRPr lang="pt" dirty="0"/>
          </a:p>
        </p:txBody>
      </p:sp>
      <p:sp>
        <p:nvSpPr>
          <p:cNvPr id="28" name="Rechteck 27">
            <a:extLst>
              <a:ext uri="{FF2B5EF4-FFF2-40B4-BE49-F238E27FC236}">
                <a16:creationId xmlns="" xmlns:a16="http://schemas.microsoft.com/office/drawing/2014/main" id="{699F5C48-41DE-E444-9945-5C8A1C22BF87}"/>
              </a:ext>
            </a:extLst>
          </p:cNvPr>
          <p:cNvSpPr/>
          <p:nvPr/>
        </p:nvSpPr>
        <p:spPr>
          <a:xfrm>
            <a:off x="8251701" y="4531366"/>
            <a:ext cx="34642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CAN </a:t>
            </a:r>
            <a:r>
              <a:rPr lang="de-DE" dirty="0" err="1" smtClean="0"/>
              <a:t>bus</a:t>
            </a:r>
            <a:r>
              <a:rPr lang="de-DE" dirty="0" smtClean="0"/>
              <a:t> </a:t>
            </a:r>
            <a:r>
              <a:rPr lang="de-DE" dirty="0" err="1" smtClean="0"/>
              <a:t>communication</a:t>
            </a:r>
            <a:endParaRPr lang="pt" dirty="0"/>
          </a:p>
        </p:txBody>
      </p:sp>
      <p:sp>
        <p:nvSpPr>
          <p:cNvPr id="29" name="Rechteck 28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4979082" y="2006925"/>
            <a:ext cx="366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err="1" smtClean="0"/>
              <a:t>Energy</a:t>
            </a:r>
            <a:r>
              <a:rPr lang="de-DE" dirty="0" smtClean="0"/>
              <a:t> 1814 </a:t>
            </a:r>
            <a:r>
              <a:rPr lang="de-DE" dirty="0" err="1" smtClean="0"/>
              <a:t>Wh</a:t>
            </a:r>
            <a:endParaRPr lang="pt" dirty="0"/>
          </a:p>
        </p:txBody>
      </p:sp>
      <p:sp>
        <p:nvSpPr>
          <p:cNvPr id="31" name="Rechteck 30">
            <a:extLst>
              <a:ext uri="{FF2B5EF4-FFF2-40B4-BE49-F238E27FC236}">
                <a16:creationId xmlns="" xmlns:a16="http://schemas.microsoft.com/office/drawing/2014/main" id="{5C56884E-3D15-2E49-A715-5BA127F25A00}"/>
              </a:ext>
            </a:extLst>
          </p:cNvPr>
          <p:cNvSpPr/>
          <p:nvPr/>
        </p:nvSpPr>
        <p:spPr>
          <a:xfrm>
            <a:off x="581024" y="4661043"/>
            <a:ext cx="366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1200"/>
              </a:spcBef>
            </a:pPr>
            <a:r>
              <a:rPr lang="de-DE" dirty="0" smtClean="0"/>
              <a:t>Nominal </a:t>
            </a:r>
            <a:r>
              <a:rPr lang="de-DE" dirty="0" err="1" smtClean="0"/>
              <a:t>voltage</a:t>
            </a:r>
            <a:r>
              <a:rPr lang="de-DE" dirty="0" smtClean="0"/>
              <a:t> 50.4 V</a:t>
            </a:r>
            <a:endParaRPr lang="pt" dirty="0"/>
          </a:p>
        </p:txBody>
      </p:sp>
      <p:sp>
        <p:nvSpPr>
          <p:cNvPr id="34" name="Textfeld 33">
            <a:extLst>
              <a:ext uri="{FF2B5EF4-FFF2-40B4-BE49-F238E27FC236}">
                <a16:creationId xmlns="" xmlns:a16="http://schemas.microsoft.com/office/drawing/2014/main" id="{ACBF6734-156B-0F47-85E5-DF6BDD5D693F}"/>
              </a:ext>
            </a:extLst>
          </p:cNvPr>
          <p:cNvSpPr txBox="1"/>
          <p:nvPr/>
        </p:nvSpPr>
        <p:spPr>
          <a:xfrm>
            <a:off x="7867499" y="2876960"/>
            <a:ext cx="3454707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>
              <a:lnSpc>
                <a:spcPts val="2400"/>
              </a:lnSpc>
              <a:spcBef>
                <a:spcPts val="1200"/>
              </a:spcBef>
            </a:lvl1pPr>
          </a:lstStyle>
          <a:p>
            <a:pPr algn="r"/>
            <a:r>
              <a:rPr lang="de-DE" dirty="0" smtClean="0"/>
              <a:t>Peak </a:t>
            </a:r>
            <a:r>
              <a:rPr lang="de-DE" dirty="0" err="1" smtClean="0"/>
              <a:t>current</a:t>
            </a:r>
            <a:r>
              <a:rPr lang="de-DE" dirty="0" smtClean="0"/>
              <a:t> 180 A</a:t>
            </a:r>
            <a:endParaRPr lang="en" dirty="0"/>
          </a:p>
        </p:txBody>
      </p:sp>
      <p:cxnSp>
        <p:nvCxnSpPr>
          <p:cNvPr id="39" name="Gerade Verbindung 38">
            <a:extLst>
              <a:ext uri="{FF2B5EF4-FFF2-40B4-BE49-F238E27FC236}">
                <a16:creationId xmlns="" xmlns:a16="http://schemas.microsoft.com/office/drawing/2014/main" id="{87B7B06F-40B8-A944-B503-5CCD10028163}"/>
              </a:ext>
            </a:extLst>
          </p:cNvPr>
          <p:cNvCxnSpPr>
            <a:cxnSpLocks/>
          </p:cNvCxnSpPr>
          <p:nvPr/>
        </p:nvCxnSpPr>
        <p:spPr>
          <a:xfrm>
            <a:off x="2942882" y="4861098"/>
            <a:ext cx="625818" cy="200055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="" xmlns:a16="http://schemas.microsoft.com/office/drawing/2014/main" id="{2DE685BB-9F74-E742-9519-E49CD256F458}"/>
              </a:ext>
            </a:extLst>
          </p:cNvPr>
          <p:cNvCxnSpPr/>
          <p:nvPr/>
        </p:nvCxnSpPr>
        <p:spPr>
          <a:xfrm>
            <a:off x="7805839" y="4711472"/>
            <a:ext cx="1383069" cy="0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72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7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691DECF-51E2-E247-87EF-205E830E7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FRIWO </a:t>
            </a:r>
            <a:r>
              <a:rPr lang="de-DE" dirty="0" smtClean="0"/>
              <a:t>in time </a:t>
            </a:r>
            <a:r>
              <a:rPr lang="de-DE" dirty="0" err="1" smtClean="0"/>
              <a:t>lapse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4FBD6F00-FC1C-434C-B2DD-A15AE641E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FF65634E-9147-5146-BB74-DDFE1272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B61864E1-6EEC-794D-99A1-14D0A2131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6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Marketing\70 Fotos\07 Historie\1974 Endmontag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4" b="1552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A2D03932-9B2B-474D-B860-F27390967D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12193200" cy="6858000"/>
          </a:xfrm>
          <a:solidFill>
            <a:schemeClr val="tx1">
              <a:alpha val="40000"/>
            </a:schemeClr>
          </a:solidFill>
        </p:spPr>
        <p:txBody>
          <a:bodyPr rIns="1800000"/>
          <a:lstStyle/>
          <a:p>
            <a:r>
              <a:rPr lang="en-US" dirty="0"/>
              <a:t>1971: The beginning of a success story</a:t>
            </a:r>
          </a:p>
          <a:p>
            <a:r>
              <a:rPr lang="en-US" dirty="0" err="1"/>
              <a:t>Friemann</a:t>
            </a:r>
            <a:r>
              <a:rPr lang="en-US" dirty="0"/>
              <a:t> &amp; Wolf develops the world's first plug-in power supply.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C108B569-6EB5-CD40-9D11-FC6746295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F6B6A8E3-5125-044C-B34A-D051F150E6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8DD1AB6B-8A9E-0C47-89BB-B377444130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4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erade Verbindung 69"/>
          <p:cNvCxnSpPr>
            <a:stCxn id="71" idx="4"/>
          </p:cNvCxnSpPr>
          <p:nvPr/>
        </p:nvCxnSpPr>
        <p:spPr>
          <a:xfrm>
            <a:off x="8909538" y="1648404"/>
            <a:ext cx="7" cy="4131967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FRIWO in time lapse: The milestones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/>
              <a:pPr/>
              <a:t>6</a:t>
            </a:fld>
            <a:endParaRPr lang="de-DE" dirty="0"/>
          </a:p>
        </p:txBody>
      </p:sp>
      <p:cxnSp>
        <p:nvCxnSpPr>
          <p:cNvPr id="6" name="Gerade Verbindung 5"/>
          <p:cNvCxnSpPr>
            <a:stCxn id="38" idx="4"/>
          </p:cNvCxnSpPr>
          <p:nvPr/>
        </p:nvCxnSpPr>
        <p:spPr>
          <a:xfrm>
            <a:off x="7361894" y="4400863"/>
            <a:ext cx="0" cy="137502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>
            <a:stCxn id="35" idx="4"/>
          </p:cNvCxnSpPr>
          <p:nvPr/>
        </p:nvCxnSpPr>
        <p:spPr>
          <a:xfrm>
            <a:off x="6849459" y="4902111"/>
            <a:ext cx="0" cy="873778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>
            <a:stCxn id="30" idx="4"/>
          </p:cNvCxnSpPr>
          <p:nvPr/>
        </p:nvCxnSpPr>
        <p:spPr>
          <a:xfrm>
            <a:off x="4222691" y="1649951"/>
            <a:ext cx="7621" cy="413042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413219" y="5775889"/>
            <a:ext cx="11296183" cy="0"/>
          </a:xfrm>
          <a:prstGeom prst="line">
            <a:avLst/>
          </a:prstGeom>
          <a:ln>
            <a:solidFill>
              <a:srgbClr val="333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/>
          <p:cNvSpPr/>
          <p:nvPr/>
        </p:nvSpPr>
        <p:spPr>
          <a:xfrm>
            <a:off x="444603" y="521278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11"/>
          <p:cNvCxnSpPr>
            <a:stCxn id="11" idx="4"/>
          </p:cNvCxnSpPr>
          <p:nvPr/>
        </p:nvCxnSpPr>
        <p:spPr>
          <a:xfrm>
            <a:off x="534603" y="5392780"/>
            <a:ext cx="1361" cy="38310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73271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1982</a:t>
            </a:r>
            <a:endParaRPr lang="de-DE" sz="1200" dirty="0"/>
          </a:p>
        </p:txBody>
      </p:sp>
      <p:sp>
        <p:nvSpPr>
          <p:cNvPr id="15" name="Ellipse 14"/>
          <p:cNvSpPr/>
          <p:nvPr/>
        </p:nvSpPr>
        <p:spPr>
          <a:xfrm>
            <a:off x="1110220" y="465546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rade Verbindung 15"/>
          <p:cNvCxnSpPr>
            <a:stCxn id="15" idx="4"/>
          </p:cNvCxnSpPr>
          <p:nvPr/>
        </p:nvCxnSpPr>
        <p:spPr>
          <a:xfrm>
            <a:off x="1200220" y="4835460"/>
            <a:ext cx="0" cy="94042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/>
          <p:cNvSpPr/>
          <p:nvPr/>
        </p:nvSpPr>
        <p:spPr>
          <a:xfrm>
            <a:off x="1513288" y="408709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9" name="Gerade Verbindung 18"/>
          <p:cNvCxnSpPr>
            <a:stCxn id="18" idx="4"/>
          </p:cNvCxnSpPr>
          <p:nvPr/>
        </p:nvCxnSpPr>
        <p:spPr>
          <a:xfrm>
            <a:off x="1603288" y="4267090"/>
            <a:ext cx="0" cy="150879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105023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1983</a:t>
            </a:r>
            <a:endParaRPr lang="de-DE" sz="1200" dirty="0"/>
          </a:p>
        </p:txBody>
      </p:sp>
      <p:sp>
        <p:nvSpPr>
          <p:cNvPr id="21" name="Ellipse 20"/>
          <p:cNvSpPr/>
          <p:nvPr/>
        </p:nvSpPr>
        <p:spPr>
          <a:xfrm>
            <a:off x="2107104" y="3562437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2" name="Gerade Verbindung 21"/>
          <p:cNvCxnSpPr>
            <a:stCxn id="21" idx="4"/>
          </p:cNvCxnSpPr>
          <p:nvPr/>
        </p:nvCxnSpPr>
        <p:spPr>
          <a:xfrm>
            <a:off x="2197104" y="3742437"/>
            <a:ext cx="0" cy="2033452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1707806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1992</a:t>
            </a:r>
            <a:endParaRPr lang="de-DE" sz="1200" dirty="0"/>
          </a:p>
        </p:txBody>
      </p:sp>
      <p:cxnSp>
        <p:nvCxnSpPr>
          <p:cNvPr id="25" name="Gerade Verbindung 24"/>
          <p:cNvCxnSpPr>
            <a:stCxn id="51" idx="4"/>
          </p:cNvCxnSpPr>
          <p:nvPr/>
        </p:nvCxnSpPr>
        <p:spPr>
          <a:xfrm>
            <a:off x="2897076" y="3133583"/>
            <a:ext cx="0" cy="2642306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2400363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2002</a:t>
            </a:r>
            <a:endParaRPr lang="de-DE" sz="1200" dirty="0"/>
          </a:p>
        </p:txBody>
      </p:sp>
      <p:sp>
        <p:nvSpPr>
          <p:cNvPr id="27" name="Ellipse 26"/>
          <p:cNvSpPr/>
          <p:nvPr/>
        </p:nvSpPr>
        <p:spPr>
          <a:xfrm>
            <a:off x="3434221" y="2318607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27"/>
          <p:cNvCxnSpPr>
            <a:stCxn id="27" idx="4"/>
          </p:cNvCxnSpPr>
          <p:nvPr/>
        </p:nvCxnSpPr>
        <p:spPr>
          <a:xfrm>
            <a:off x="3524221" y="2498607"/>
            <a:ext cx="7620" cy="3281764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3042891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2005</a:t>
            </a:r>
            <a:endParaRPr lang="de-DE" sz="1200" dirty="0"/>
          </a:p>
        </p:txBody>
      </p:sp>
      <p:sp>
        <p:nvSpPr>
          <p:cNvPr id="30" name="Ellipse 29"/>
          <p:cNvSpPr/>
          <p:nvPr/>
        </p:nvSpPr>
        <p:spPr>
          <a:xfrm>
            <a:off x="4132691" y="146995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Textfeld 30"/>
          <p:cNvSpPr txBox="1"/>
          <p:nvPr/>
        </p:nvSpPr>
        <p:spPr>
          <a:xfrm>
            <a:off x="3741362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2008</a:t>
            </a:r>
            <a:endParaRPr lang="de-DE" sz="1200" dirty="0"/>
          </a:p>
        </p:txBody>
      </p:sp>
      <p:sp>
        <p:nvSpPr>
          <p:cNvPr id="32" name="Ellipse 31"/>
          <p:cNvSpPr/>
          <p:nvPr/>
        </p:nvSpPr>
        <p:spPr>
          <a:xfrm>
            <a:off x="6284585" y="5240100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32"/>
          <p:cNvCxnSpPr>
            <a:stCxn id="32" idx="4"/>
          </p:cNvCxnSpPr>
          <p:nvPr/>
        </p:nvCxnSpPr>
        <p:spPr>
          <a:xfrm>
            <a:off x="6374585" y="5420100"/>
            <a:ext cx="0" cy="35578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893256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2013</a:t>
            </a:r>
            <a:endParaRPr lang="de-DE" sz="1200" dirty="0"/>
          </a:p>
        </p:txBody>
      </p:sp>
      <p:sp>
        <p:nvSpPr>
          <p:cNvPr id="35" name="Ellipse 34"/>
          <p:cNvSpPr/>
          <p:nvPr/>
        </p:nvSpPr>
        <p:spPr>
          <a:xfrm>
            <a:off x="6759459" y="4722111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extfeld 35"/>
          <p:cNvSpPr txBox="1"/>
          <p:nvPr/>
        </p:nvSpPr>
        <p:spPr>
          <a:xfrm>
            <a:off x="6358799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2014</a:t>
            </a:r>
            <a:endParaRPr lang="de-DE" sz="1200" dirty="0"/>
          </a:p>
        </p:txBody>
      </p:sp>
      <p:sp>
        <p:nvSpPr>
          <p:cNvPr id="38" name="Ellipse 37"/>
          <p:cNvSpPr/>
          <p:nvPr/>
        </p:nvSpPr>
        <p:spPr>
          <a:xfrm>
            <a:off x="7271894" y="4220863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6872945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2016</a:t>
            </a:r>
            <a:endParaRPr lang="de-DE" sz="1200" dirty="0"/>
          </a:p>
        </p:txBody>
      </p:sp>
      <p:cxnSp>
        <p:nvCxnSpPr>
          <p:cNvPr id="41" name="Gerade Verbindung 40"/>
          <p:cNvCxnSpPr>
            <a:stCxn id="46" idx="4"/>
          </p:cNvCxnSpPr>
          <p:nvPr/>
        </p:nvCxnSpPr>
        <p:spPr>
          <a:xfrm>
            <a:off x="7928874" y="3315218"/>
            <a:ext cx="7" cy="2460671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Ellipse 41"/>
          <p:cNvSpPr/>
          <p:nvPr/>
        </p:nvSpPr>
        <p:spPr>
          <a:xfrm>
            <a:off x="7838880" y="3646643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/>
          <p:cNvSpPr txBox="1"/>
          <p:nvPr/>
        </p:nvSpPr>
        <p:spPr>
          <a:xfrm>
            <a:off x="7439931" y="58234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2018</a:t>
            </a:r>
            <a:endParaRPr lang="de-DE" sz="1200" dirty="0"/>
          </a:p>
        </p:txBody>
      </p:sp>
      <p:sp>
        <p:nvSpPr>
          <p:cNvPr id="46" name="Ellipse 45"/>
          <p:cNvSpPr/>
          <p:nvPr/>
        </p:nvSpPr>
        <p:spPr>
          <a:xfrm>
            <a:off x="7838874" y="3135218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2807076" y="2953583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Flussdiagramm: Daten 51"/>
          <p:cNvSpPr/>
          <p:nvPr/>
        </p:nvSpPr>
        <p:spPr>
          <a:xfrm>
            <a:off x="778661" y="5724583"/>
            <a:ext cx="142875" cy="138499"/>
          </a:xfrm>
          <a:prstGeom prst="flowChartInputOutput">
            <a:avLst/>
          </a:prstGeom>
          <a:solidFill>
            <a:schemeClr val="bg1"/>
          </a:solidFill>
          <a:ln w="6350">
            <a:solidFill>
              <a:srgbClr val="333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/>
          <p:cNvSpPr/>
          <p:nvPr/>
        </p:nvSpPr>
        <p:spPr>
          <a:xfrm>
            <a:off x="795909" y="5631273"/>
            <a:ext cx="13515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Rechteck 53"/>
          <p:cNvSpPr/>
          <p:nvPr/>
        </p:nvSpPr>
        <p:spPr>
          <a:xfrm>
            <a:off x="746228" y="5838687"/>
            <a:ext cx="18007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Flussdiagramm: Daten 54"/>
          <p:cNvSpPr/>
          <p:nvPr/>
        </p:nvSpPr>
        <p:spPr>
          <a:xfrm>
            <a:off x="1820645" y="5724583"/>
            <a:ext cx="142875" cy="138499"/>
          </a:xfrm>
          <a:prstGeom prst="flowChartInputOutput">
            <a:avLst/>
          </a:prstGeom>
          <a:solidFill>
            <a:schemeClr val="bg1"/>
          </a:solidFill>
          <a:ln w="6350">
            <a:solidFill>
              <a:srgbClr val="333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/>
          <p:cNvSpPr/>
          <p:nvPr/>
        </p:nvSpPr>
        <p:spPr>
          <a:xfrm>
            <a:off x="1837893" y="5631273"/>
            <a:ext cx="13515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/>
          <p:cNvSpPr/>
          <p:nvPr/>
        </p:nvSpPr>
        <p:spPr>
          <a:xfrm>
            <a:off x="1788212" y="5838687"/>
            <a:ext cx="18007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Flussdiagramm: Daten 57"/>
          <p:cNvSpPr/>
          <p:nvPr/>
        </p:nvSpPr>
        <p:spPr>
          <a:xfrm>
            <a:off x="2477817" y="5724583"/>
            <a:ext cx="142875" cy="138499"/>
          </a:xfrm>
          <a:prstGeom prst="flowChartInputOutput">
            <a:avLst/>
          </a:prstGeom>
          <a:solidFill>
            <a:schemeClr val="bg1"/>
          </a:solidFill>
          <a:ln w="6350">
            <a:solidFill>
              <a:srgbClr val="333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/>
          <p:cNvSpPr/>
          <p:nvPr/>
        </p:nvSpPr>
        <p:spPr>
          <a:xfrm>
            <a:off x="2495064" y="5631273"/>
            <a:ext cx="13515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/>
          <p:cNvSpPr/>
          <p:nvPr/>
        </p:nvSpPr>
        <p:spPr>
          <a:xfrm>
            <a:off x="2445382" y="5838687"/>
            <a:ext cx="18007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Flussdiagramm: Daten 60"/>
          <p:cNvSpPr/>
          <p:nvPr/>
        </p:nvSpPr>
        <p:spPr>
          <a:xfrm>
            <a:off x="5371213" y="5723584"/>
            <a:ext cx="142875" cy="138499"/>
          </a:xfrm>
          <a:prstGeom prst="flowChartInputOutput">
            <a:avLst/>
          </a:prstGeom>
          <a:solidFill>
            <a:schemeClr val="bg1"/>
          </a:solidFill>
          <a:ln w="6350">
            <a:solidFill>
              <a:srgbClr val="333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/>
          <p:cNvSpPr/>
          <p:nvPr/>
        </p:nvSpPr>
        <p:spPr>
          <a:xfrm>
            <a:off x="5388458" y="5630274"/>
            <a:ext cx="13515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/>
          <p:cNvSpPr/>
          <p:nvPr/>
        </p:nvSpPr>
        <p:spPr>
          <a:xfrm>
            <a:off x="5338778" y="5837688"/>
            <a:ext cx="180073" cy="983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Textfeld 63"/>
          <p:cNvSpPr txBox="1"/>
          <p:nvPr/>
        </p:nvSpPr>
        <p:spPr>
          <a:xfrm>
            <a:off x="47014" y="5823090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1971</a:t>
            </a:r>
            <a:endParaRPr lang="de-DE" sz="1200" dirty="0"/>
          </a:p>
        </p:txBody>
      </p:sp>
      <p:sp>
        <p:nvSpPr>
          <p:cNvPr id="47" name="Textfeld 46"/>
          <p:cNvSpPr txBox="1"/>
          <p:nvPr/>
        </p:nvSpPr>
        <p:spPr>
          <a:xfrm>
            <a:off x="4343519" y="1367782"/>
            <a:ext cx="4325535" cy="52322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e-DE" sz="1200" b="1" dirty="0">
                <a:latin typeface="Titillium Web SemiBold" panose="00000700000000000000" pitchFamily="2" charset="0"/>
              </a:rPr>
              <a:t>New </a:t>
            </a:r>
            <a:r>
              <a:rPr lang="de-DE" sz="1200" b="1" dirty="0" err="1">
                <a:latin typeface="Titillium Web SemiBold" panose="00000700000000000000" pitchFamily="2" charset="0"/>
              </a:rPr>
              <a:t>corporate</a:t>
            </a:r>
            <a:r>
              <a:rPr lang="de-DE" sz="1200" b="1" dirty="0">
                <a:latin typeface="Titillium Web SemiBold" panose="00000700000000000000" pitchFamily="2" charset="0"/>
              </a:rPr>
              <a:t> </a:t>
            </a:r>
            <a:r>
              <a:rPr lang="de-DE" sz="1200" b="1" dirty="0" err="1">
                <a:latin typeface="Titillium Web SemiBold" panose="00000700000000000000" pitchFamily="2" charset="0"/>
              </a:rPr>
              <a:t>structures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FMP business unit sold to Flextronics </a:t>
            </a:r>
          </a:p>
          <a:p>
            <a:r>
              <a:rPr lang="en-US" sz="1100" dirty="0">
                <a:latin typeface="Titillium Web Light" panose="00000400000000000000" pitchFamily="2" charset="0"/>
              </a:rPr>
              <a:t>CEAG AG is taken over by VTC and renamed FRIWO AG</a:t>
            </a:r>
            <a:endParaRPr lang="de-DE" sz="1050" dirty="0">
              <a:latin typeface="Titillium Web Light" panose="00000400000000000000" pitchFamily="2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324395" y="3485380"/>
            <a:ext cx="3199216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Certification according to DIN ISO 9001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As the first company in the industry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09039" y="5146338"/>
            <a:ext cx="5139311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Invention of the world's first plug-in power supply unit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de-DE" sz="1100" dirty="0" err="1"/>
              <a:t>Used</a:t>
            </a:r>
            <a:r>
              <a:rPr lang="de-DE" sz="1100" dirty="0"/>
              <a:t> </a:t>
            </a:r>
            <a:r>
              <a:rPr lang="de-DE" sz="1100" dirty="0" err="1"/>
              <a:t>for</a:t>
            </a:r>
            <a:r>
              <a:rPr lang="de-DE" sz="1100" dirty="0"/>
              <a:t> </a:t>
            </a:r>
            <a:r>
              <a:rPr lang="de-DE" sz="1100" dirty="0" err="1"/>
              <a:t>cassette</a:t>
            </a:r>
            <a:r>
              <a:rPr lang="de-DE" sz="1100" dirty="0"/>
              <a:t> </a:t>
            </a:r>
            <a:r>
              <a:rPr lang="de-DE" sz="1100" dirty="0" err="1"/>
              <a:t>recorders</a:t>
            </a:r>
            <a:r>
              <a:rPr lang="de-DE" sz="1100" dirty="0"/>
              <a:t> - </a:t>
            </a:r>
            <a:r>
              <a:rPr lang="de-DE" sz="1100" dirty="0" err="1"/>
              <a:t>production</a:t>
            </a:r>
            <a:r>
              <a:rPr lang="de-DE" sz="1100" dirty="0"/>
              <a:t> </a:t>
            </a:r>
            <a:r>
              <a:rPr lang="de-DE" sz="1100" dirty="0" err="1"/>
              <a:t>output</a:t>
            </a:r>
            <a:r>
              <a:rPr lang="de-DE" sz="1100" dirty="0"/>
              <a:t>: 1,000 </a:t>
            </a:r>
            <a:r>
              <a:rPr lang="de-DE" sz="1100" dirty="0" err="1"/>
              <a:t>units</a:t>
            </a:r>
            <a:r>
              <a:rPr lang="de-DE" sz="1100" dirty="0"/>
              <a:t> per </a:t>
            </a:r>
            <a:r>
              <a:rPr lang="de-DE" sz="1100" dirty="0" err="1"/>
              <a:t>day</a:t>
            </a:r>
            <a:endParaRPr lang="de-DE" sz="1100" dirty="0"/>
          </a:p>
        </p:txBody>
      </p:sp>
      <p:sp>
        <p:nvSpPr>
          <p:cNvPr id="17" name="Textfeld 16"/>
          <p:cNvSpPr txBox="1"/>
          <p:nvPr/>
        </p:nvSpPr>
        <p:spPr>
          <a:xfrm>
            <a:off x="1336146" y="4587539"/>
            <a:ext cx="5234972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Europe's largest manufacturer of small power supplies and chargers</a:t>
            </a:r>
            <a:r>
              <a:rPr lang="de-DE" sz="1200" dirty="0">
                <a:latin typeface="Titillium Web" panose="00000500000000000000" pitchFamily="2" charset="0"/>
              </a:rPr>
              <a:t/>
            </a:r>
            <a:br>
              <a:rPr lang="de-DE" sz="1200" dirty="0">
                <a:latin typeface="Titillium Web" panose="00000500000000000000" pitchFamily="2" charset="0"/>
              </a:rPr>
            </a:br>
            <a:r>
              <a:rPr lang="en-US" sz="1100" dirty="0"/>
              <a:t>Manufacturing of 25,000 units per day</a:t>
            </a:r>
            <a:endParaRPr lang="de-DE" sz="1100" dirty="0"/>
          </a:p>
        </p:txBody>
      </p:sp>
      <p:sp>
        <p:nvSpPr>
          <p:cNvPr id="24" name="Textfeld 23"/>
          <p:cNvSpPr txBox="1"/>
          <p:nvPr/>
        </p:nvSpPr>
        <p:spPr>
          <a:xfrm>
            <a:off x="1730579" y="4019170"/>
            <a:ext cx="3324156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e-DE" sz="1200" b="1" dirty="0" err="1">
                <a:latin typeface="Titillium Web SemiBold" panose="00000700000000000000" pitchFamily="2" charset="0"/>
              </a:rPr>
              <a:t>Acquisition</a:t>
            </a:r>
            <a:r>
              <a:rPr lang="de-DE" sz="1200" b="1" dirty="0">
                <a:latin typeface="Titillium Web SemiBold" panose="00000700000000000000" pitchFamily="2" charset="0"/>
              </a:rPr>
              <a:t> </a:t>
            </a:r>
            <a:r>
              <a:rPr lang="de-DE" sz="1200" b="1" dirty="0" err="1">
                <a:latin typeface="Titillium Web SemiBold" panose="00000700000000000000" pitchFamily="2" charset="0"/>
              </a:rPr>
              <a:t>by</a:t>
            </a:r>
            <a:r>
              <a:rPr lang="de-DE" sz="1200" b="1" dirty="0">
                <a:latin typeface="Titillium Web SemiBold" panose="00000700000000000000" pitchFamily="2" charset="0"/>
              </a:rPr>
              <a:t> CEAG AG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/>
              <a:t>Turnover: DM 73 million / Employees: 640</a:t>
            </a:r>
            <a:endParaRPr lang="de-DE" sz="1100" dirty="0"/>
          </a:p>
        </p:txBody>
      </p:sp>
      <p:sp>
        <p:nvSpPr>
          <p:cNvPr id="48" name="Textfeld 47"/>
          <p:cNvSpPr txBox="1"/>
          <p:nvPr/>
        </p:nvSpPr>
        <p:spPr>
          <a:xfrm>
            <a:off x="3645048" y="2251764"/>
            <a:ext cx="3161013" cy="369332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The "golden power supply"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de-DE" sz="1200" dirty="0" err="1"/>
              <a:t>Production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100" dirty="0"/>
              <a:t>1.000.000.000 power </a:t>
            </a:r>
            <a:r>
              <a:rPr lang="de-DE" sz="1100" dirty="0" err="1"/>
              <a:t>supplies</a:t>
            </a:r>
            <a:endParaRPr lang="de-DE" sz="1100" dirty="0"/>
          </a:p>
        </p:txBody>
      </p:sp>
      <p:sp>
        <p:nvSpPr>
          <p:cNvPr id="50" name="Textfeld 49"/>
          <p:cNvSpPr txBox="1"/>
          <p:nvPr/>
        </p:nvSpPr>
        <p:spPr>
          <a:xfrm>
            <a:off x="2992329" y="2885102"/>
            <a:ext cx="3903225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FRIWO is divided into two divisions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de-DE" sz="1100" dirty="0">
                <a:latin typeface="Titillium Web Light" panose="00000400000000000000" pitchFamily="2" charset="0"/>
              </a:rPr>
              <a:t>FRIWO Mobile Power (FMP) </a:t>
            </a:r>
            <a:r>
              <a:rPr lang="de-DE" sz="1100" dirty="0" err="1">
                <a:latin typeface="Titillium Web Light" panose="00000400000000000000" pitchFamily="2" charset="0"/>
              </a:rPr>
              <a:t>and</a:t>
            </a:r>
            <a:r>
              <a:rPr lang="de-DE" sz="1100" dirty="0">
                <a:latin typeface="Titillium Web Light" panose="00000400000000000000" pitchFamily="2" charset="0"/>
              </a:rPr>
              <a:t> FRIWO Power Solutions (FPS)</a:t>
            </a:r>
          </a:p>
        </p:txBody>
      </p:sp>
      <p:cxnSp>
        <p:nvCxnSpPr>
          <p:cNvPr id="78" name="Gerade Verbindung 77"/>
          <p:cNvCxnSpPr>
            <a:stCxn id="80" idx="4"/>
          </p:cNvCxnSpPr>
          <p:nvPr/>
        </p:nvCxnSpPr>
        <p:spPr>
          <a:xfrm>
            <a:off x="8427671" y="2564889"/>
            <a:ext cx="0" cy="3219965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/>
          <p:cNvSpPr txBox="1"/>
          <p:nvPr/>
        </p:nvSpPr>
        <p:spPr>
          <a:xfrm>
            <a:off x="7938728" y="58246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2019</a:t>
            </a:r>
            <a:endParaRPr lang="de-DE" sz="1200" dirty="0"/>
          </a:p>
        </p:txBody>
      </p:sp>
      <p:sp>
        <p:nvSpPr>
          <p:cNvPr id="80" name="Ellipse 79"/>
          <p:cNvSpPr/>
          <p:nvPr/>
        </p:nvSpPr>
        <p:spPr>
          <a:xfrm>
            <a:off x="8337671" y="2384889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Textfeld 80"/>
          <p:cNvSpPr txBox="1"/>
          <p:nvPr/>
        </p:nvSpPr>
        <p:spPr>
          <a:xfrm>
            <a:off x="8568039" y="2339199"/>
            <a:ext cx="3121269" cy="53860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FRIWO acts as a system provider</a:t>
            </a:r>
            <a:r>
              <a:rPr lang="de-DE" sz="1200" dirty="0">
                <a:latin typeface="Titillium Web" panose="00000500000000000000" pitchFamily="2" charset="0"/>
              </a:rPr>
              <a:t/>
            </a:r>
            <a:br>
              <a:rPr lang="de-DE" sz="1200" dirty="0">
                <a:latin typeface="Titillium Web" panose="00000500000000000000" pitchFamily="2" charset="0"/>
              </a:rPr>
            </a:br>
            <a:r>
              <a:rPr lang="de-DE" sz="1200" dirty="0" err="1">
                <a:latin typeface="Titillium Web" panose="00000500000000000000" pitchFamily="2" charset="0"/>
              </a:rPr>
              <a:t>D</a:t>
            </a:r>
            <a:r>
              <a:rPr lang="de-DE" sz="1100" dirty="0" err="1">
                <a:latin typeface="Titillium Web Light" panose="00000400000000000000" pitchFamily="2" charset="0"/>
              </a:rPr>
              <a:t>igitally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controllable</a:t>
            </a:r>
            <a:r>
              <a:rPr lang="de-DE" sz="1100" dirty="0">
                <a:latin typeface="Titillium Web Light" panose="00000400000000000000" pitchFamily="2" charset="0"/>
              </a:rPr>
              <a:t>, </a:t>
            </a:r>
            <a:r>
              <a:rPr lang="de-DE" sz="1100" dirty="0" err="1">
                <a:latin typeface="Titillium Web Light" panose="00000400000000000000" pitchFamily="2" charset="0"/>
              </a:rPr>
              <a:t>precisely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matched</a:t>
            </a:r>
            <a:r>
              <a:rPr lang="de-DE" sz="1100" dirty="0">
                <a:latin typeface="Titillium Web Light" panose="00000400000000000000" pitchFamily="2" charset="0"/>
              </a:rPr>
              <a:t> power </a:t>
            </a:r>
            <a:r>
              <a:rPr lang="de-DE" sz="1100" dirty="0" err="1">
                <a:latin typeface="Titillium Web Light" panose="00000400000000000000" pitchFamily="2" charset="0"/>
              </a:rPr>
              <a:t>supply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and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drive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solutions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from</a:t>
            </a:r>
            <a:r>
              <a:rPr lang="de-DE" sz="1100" dirty="0">
                <a:latin typeface="Titillium Web Light" panose="00000400000000000000" pitchFamily="2" charset="0"/>
              </a:rPr>
              <a:t> a </a:t>
            </a:r>
            <a:r>
              <a:rPr lang="de-DE" sz="1100" dirty="0" err="1">
                <a:latin typeface="Titillium Web Light" panose="00000400000000000000" pitchFamily="2" charset="0"/>
              </a:rPr>
              <a:t>single</a:t>
            </a:r>
            <a:r>
              <a:rPr lang="de-DE" sz="1100" dirty="0">
                <a:latin typeface="Titillium Web Light" panose="00000400000000000000" pitchFamily="2" charset="0"/>
              </a:rPr>
              <a:t> </a:t>
            </a:r>
            <a:r>
              <a:rPr lang="de-DE" sz="1100" dirty="0" err="1">
                <a:latin typeface="Titillium Web Light" panose="00000400000000000000" pitchFamily="2" charset="0"/>
              </a:rPr>
              <a:t>source</a:t>
            </a:r>
            <a:endParaRPr lang="de-DE" sz="1100" dirty="0">
              <a:latin typeface="Titillium Web Light" panose="00000400000000000000" pitchFamily="2" charset="0"/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8049708" y="3652252"/>
            <a:ext cx="4080089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Certification according to DIN ISO 13485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An additional quality promise for medical technology </a:t>
            </a:r>
            <a:endParaRPr lang="de-DE" sz="1100" dirty="0">
              <a:latin typeface="Titillium Web Light" panose="00000400000000000000" pitchFamily="2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8049702" y="3051581"/>
            <a:ext cx="3715686" cy="523220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e-DE" sz="1200" b="1" dirty="0">
                <a:latin typeface="Titillium Web SemiBold" panose="00000700000000000000" pitchFamily="2" charset="0"/>
              </a:rPr>
              <a:t>Takeover </a:t>
            </a:r>
            <a:r>
              <a:rPr lang="de-DE" sz="1200" b="1" dirty="0" err="1">
                <a:latin typeface="Titillium Web SemiBold" panose="00000700000000000000" pitchFamily="2" charset="0"/>
              </a:rPr>
              <a:t>of</a:t>
            </a:r>
            <a:r>
              <a:rPr lang="de-DE" sz="1200" b="1" dirty="0">
                <a:latin typeface="Titillium Web SemiBold" panose="00000700000000000000" pitchFamily="2" charset="0"/>
              </a:rPr>
              <a:t> </a:t>
            </a:r>
            <a:r>
              <a:rPr lang="de-DE" sz="1200" b="1" dirty="0" err="1">
                <a:latin typeface="Titillium Web SemiBold" panose="00000700000000000000" pitchFamily="2" charset="0"/>
              </a:rPr>
              <a:t>Emerge</a:t>
            </a:r>
            <a:r>
              <a:rPr lang="de-DE" sz="1200" b="1" dirty="0">
                <a:latin typeface="Titillium Web SemiBold" panose="00000700000000000000" pitchFamily="2" charset="0"/>
              </a:rPr>
              <a:t>-Engineering GmbH</a:t>
            </a:r>
            <a:r>
              <a:rPr lang="de-DE" sz="1200" dirty="0">
                <a:latin typeface="Titillium Web" panose="00000500000000000000" pitchFamily="2" charset="0"/>
              </a:rPr>
              <a:t/>
            </a:r>
            <a:br>
              <a:rPr lang="de-DE" sz="1200" dirty="0">
                <a:latin typeface="Titillium Web" panose="000005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Developer and manufacturer of components </a:t>
            </a:r>
            <a:br>
              <a:rPr lang="en-US" sz="1100" dirty="0">
                <a:latin typeface="Titillium Web Light" panose="000004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for electric drives</a:t>
            </a:r>
            <a:endParaRPr lang="de-DE" sz="1100" dirty="0">
              <a:latin typeface="Titillium Web Light" panose="00000400000000000000" pitchFamily="2" charset="0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6970286" y="4646779"/>
            <a:ext cx="4251760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>
                <a:latin typeface="Titillium Web SemiBold" panose="00000700000000000000" pitchFamily="2" charset="0"/>
              </a:rPr>
              <a:t>A first step towards a system concept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The company starts manufacturing battery packs</a:t>
            </a:r>
            <a:endParaRPr lang="de-DE" sz="1100" dirty="0">
              <a:latin typeface="Titillium Web Light" panose="00000400000000000000" pitchFamily="2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7445398" y="4151822"/>
            <a:ext cx="3741613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de-DE" sz="1200" b="1" dirty="0">
                <a:latin typeface="Titillium Web SemiBold" panose="00000700000000000000" pitchFamily="2" charset="0"/>
              </a:rPr>
              <a:t>Grand </a:t>
            </a:r>
            <a:r>
              <a:rPr lang="de-DE" sz="1200" b="1" dirty="0" err="1">
                <a:latin typeface="Titillium Web SemiBold" panose="00000700000000000000" pitchFamily="2" charset="0"/>
              </a:rPr>
              <a:t>Opening</a:t>
            </a:r>
            <a:r>
              <a:rPr lang="de-DE" sz="1200" b="1" dirty="0">
                <a:latin typeface="Titillium Web SemiBold" panose="00000700000000000000" pitchFamily="2" charset="0"/>
              </a:rPr>
              <a:t> Vietnam</a:t>
            </a:r>
            <a:r>
              <a:rPr lang="de-DE" sz="1200" dirty="0">
                <a:latin typeface="Titillium Web SemiBold" panose="00000700000000000000" pitchFamily="2" charset="0"/>
              </a:rPr>
              <a:t/>
            </a:r>
            <a:br>
              <a:rPr lang="de-DE" sz="1200" dirty="0">
                <a:latin typeface="Titillium Web SemiBold" panose="000007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Opening of a state-of-the-art production facility in Vietnam</a:t>
            </a:r>
            <a:endParaRPr lang="de-DE" sz="1100" dirty="0">
              <a:latin typeface="Titillium Web Light" panose="00000400000000000000" pitchFamily="2" charset="0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6495413" y="5165777"/>
            <a:ext cx="3991612" cy="353943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dirty="0">
                <a:latin typeface="Titillium Web SemiBold" panose="00000700000000000000" pitchFamily="2" charset="0"/>
              </a:rPr>
              <a:t>Breaking through the sales barrier</a:t>
            </a:r>
          </a:p>
          <a:p>
            <a:r>
              <a:rPr lang="en-US" sz="1100" dirty="0"/>
              <a:t>FRIWO generates sales of over 100 million euros for the first time</a:t>
            </a:r>
            <a:endParaRPr lang="de-DE" sz="1050" dirty="0"/>
          </a:p>
        </p:txBody>
      </p:sp>
      <p:sp>
        <p:nvSpPr>
          <p:cNvPr id="68" name="Textfeld 67"/>
          <p:cNvSpPr txBox="1"/>
          <p:nvPr/>
        </p:nvSpPr>
        <p:spPr>
          <a:xfrm>
            <a:off x="9026616" y="1382650"/>
            <a:ext cx="2748029" cy="69249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 anchor="ctr" anchorCtr="0">
            <a:spAutoFit/>
          </a:bodyPr>
          <a:lstStyle/>
          <a:p>
            <a:r>
              <a:rPr lang="en-US" sz="1200" b="1" dirty="0" smtClean="0">
                <a:latin typeface="Titillium Web SemiBold" panose="00000700000000000000" pitchFamily="2" charset="0"/>
              </a:rPr>
              <a:t>Expansion</a:t>
            </a:r>
            <a:r>
              <a:rPr lang="de-DE" sz="1200" dirty="0">
                <a:latin typeface="Titillium Web" panose="00000500000000000000" pitchFamily="2" charset="0"/>
              </a:rPr>
              <a:t/>
            </a:r>
            <a:br>
              <a:rPr lang="de-DE" sz="1200" dirty="0">
                <a:latin typeface="Titillium Web" panose="00000500000000000000" pitchFamily="2" charset="0"/>
              </a:rPr>
            </a:br>
            <a:r>
              <a:rPr lang="en-US" sz="1100" dirty="0">
                <a:latin typeface="Titillium Web Light" panose="00000400000000000000" pitchFamily="2" charset="0"/>
              </a:rPr>
              <a:t>FRIWO founds its own subsidiary in India, one of the world's strongest growth markets for electric mobility</a:t>
            </a:r>
            <a:endParaRPr lang="de-DE" sz="1050" dirty="0">
              <a:latin typeface="Titillium Web Light" panose="00000400000000000000" pitchFamily="2" charset="0"/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8819538" y="1468404"/>
            <a:ext cx="180000" cy="180000"/>
          </a:xfrm>
          <a:prstGeom prst="ellipse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Textfeld 84"/>
          <p:cNvSpPr txBox="1"/>
          <p:nvPr/>
        </p:nvSpPr>
        <p:spPr>
          <a:xfrm>
            <a:off x="8426852" y="5824654"/>
            <a:ext cx="977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2020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26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Marketing\70 Fotos\00 Fotolia\Fotolia_246081855_X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 b="99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 rIns="1800000"/>
          <a:lstStyle/>
          <a:p>
            <a:r>
              <a:rPr lang="en-US" dirty="0" smtClean="0"/>
              <a:t>2020: </a:t>
            </a:r>
            <a:r>
              <a:rPr lang="en-US" dirty="0"/>
              <a:t>High-tech supplier with a global footprint</a:t>
            </a:r>
          </a:p>
          <a:p>
            <a:r>
              <a:rPr lang="en-US" dirty="0"/>
              <a:t>FRIWO offers digitally controllable, precisely matched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power supply </a:t>
            </a:r>
            <a:r>
              <a:rPr lang="en-US" dirty="0"/>
              <a:t>and drive </a:t>
            </a:r>
            <a:r>
              <a:rPr lang="en-US" dirty="0" smtClean="0"/>
              <a:t>system solutions </a:t>
            </a:r>
            <a:r>
              <a:rPr lang="en-US" dirty="0"/>
              <a:t>from a single source.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Company Profile     |     March 2020     |     © FRIWO Gerätebau GmbH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51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The company today</a:t>
            </a:r>
            <a:r>
              <a:rPr lang="en-US" dirty="0" smtClean="0"/>
              <a:t>: our </a:t>
            </a:r>
            <a:r>
              <a:rPr lang="en-US" dirty="0"/>
              <a:t>range of services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02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noProof="0" smtClean="0"/>
              <a:t>Company Profile     |     March 2020     |     © FRIWO Gerätebau GmbH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en-GB" noProof="0" smtClean="0"/>
              <a:pPr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2714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6739633" y="642715"/>
            <a:ext cx="7061069" cy="81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36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mtClean="0"/>
              <a:t>Our product portfolio</a:t>
            </a:r>
            <a:endParaRPr lang="de-DE" dirty="0"/>
          </a:p>
        </p:txBody>
      </p:sp>
      <p:sp>
        <p:nvSpPr>
          <p:cNvPr id="11" name="Textplatzhalter 4">
            <a:extLst>
              <a:ext uri="{FF2B5EF4-FFF2-40B4-BE49-F238E27FC236}">
                <a16:creationId xmlns="" xmlns:a16="http://schemas.microsoft.com/office/drawing/2014/main" id="{8A4C264A-BF74-B847-AD22-E25EDF67976B}"/>
              </a:ext>
            </a:extLst>
          </p:cNvPr>
          <p:cNvSpPr txBox="1">
            <a:spLocks/>
          </p:cNvSpPr>
          <p:nvPr/>
        </p:nvSpPr>
        <p:spPr>
          <a:xfrm>
            <a:off x="7302569" y="1399592"/>
            <a:ext cx="5188598" cy="4431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lnSpc>
                <a:spcPts val="2860"/>
              </a:lnSpc>
              <a:spcBef>
                <a:spcPts val="165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marR="0" indent="-216000" algn="l" defTabSz="914400" rtl="0" eaLnBrk="1" fontAlgn="auto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tillium Web" panose="00000500000000000000" pitchFamily="2" charset="0"/>
              <a:buChar char="·"/>
              <a:tabLst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ts val="2860"/>
              </a:lnSpc>
              <a:spcBef>
                <a:spcPts val="0"/>
              </a:spcBef>
              <a:spcAft>
                <a:spcPts val="0"/>
              </a:spcAft>
              <a:buFont typeface="Titillium Web" panose="00000500000000000000" pitchFamily="2" charset="0"/>
              <a:buChar char="·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itillium Web" panose="00000500000000000000" pitchFamily="2" charset="0"/>
              <a:buNone/>
            </a:pPr>
            <a:r>
              <a:rPr lang="en-GB" dirty="0" smtClean="0">
                <a:latin typeface="+mj-lt"/>
              </a:rPr>
              <a:t>Power supply systems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Power supplies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Chargers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Battery packs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LED drivers</a:t>
            </a:r>
          </a:p>
          <a:p>
            <a:pPr marL="0" indent="0">
              <a:buNone/>
            </a:pPr>
            <a:r>
              <a:rPr lang="en-GB" dirty="0" smtClean="0">
                <a:latin typeface="+mj-lt"/>
              </a:rPr>
              <a:t>Drive system solutions</a:t>
            </a:r>
            <a:endParaRPr lang="en-GB" dirty="0">
              <a:latin typeface="+mj-lt"/>
            </a:endParaRP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Motor controllers</a:t>
            </a:r>
            <a:endParaRPr lang="en-GB" sz="1800" dirty="0"/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Service software</a:t>
            </a:r>
            <a:endParaRPr lang="en-GB" sz="1800" dirty="0"/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Drive units 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/>
              <a:t>Vehicle </a:t>
            </a:r>
            <a:r>
              <a:rPr lang="en-GB" sz="1800" dirty="0" smtClean="0"/>
              <a:t>control units</a:t>
            </a:r>
            <a:endParaRPr lang="en-GB" sz="1800" dirty="0"/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Displays</a:t>
            </a:r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Chargers</a:t>
            </a:r>
            <a:endParaRPr lang="en-GB" sz="1800" dirty="0"/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r>
              <a:rPr lang="en-GB" sz="1800" dirty="0" smtClean="0"/>
              <a:t>Battery packs</a:t>
            </a:r>
            <a:endParaRPr lang="en-GB" sz="1800" dirty="0"/>
          </a:p>
          <a:p>
            <a:pPr>
              <a:spcBef>
                <a:spcPts val="0"/>
              </a:spcBef>
              <a:buFont typeface="Titillium Web Light" panose="00000400000000000000" pitchFamily="2" charset="0"/>
              <a:buChar char="·"/>
            </a:pPr>
            <a:endParaRPr lang="en-GB" sz="1800" dirty="0"/>
          </a:p>
        </p:txBody>
      </p:sp>
      <p:pic>
        <p:nvPicPr>
          <p:cNvPr id="1028" name="Picture 4" descr="G:\Marketing\17 Markenrelaunch\Website\Bildrecherche FRIWO\0_HOME_AdobeStock_140202697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27"/>
          <a:stretch/>
        </p:blipFill>
        <p:spPr bwMode="auto">
          <a:xfrm flipH="1">
            <a:off x="0" y="-25004"/>
            <a:ext cx="6091238" cy="68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>
                <a:solidFill>
                  <a:schemeClr val="bg1"/>
                </a:solidFill>
              </a:rPr>
              <a:t>Company Profile     |     March 2020     |     © FRIWO Gerätebau GmbH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9CB9D-9AD2-42A2-AF6F-C192DE87FBBA}" type="slidenum">
              <a:rPr lang="de-DE" smtClean="0">
                <a:solidFill>
                  <a:schemeClr val="bg1"/>
                </a:solidFill>
              </a:rPr>
              <a:pPr/>
              <a:t>9</a:t>
            </a:fld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Picture 2" descr="G:\Marketing\17 Markenrelaunch\FRIWO_Logo\FRIWO_Logo\FRIWO_Logo_White\FRIWO_Logo_White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" y="2336204"/>
            <a:ext cx="4562475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6758101" y="1446247"/>
            <a:ext cx="270000" cy="270000"/>
          </a:xfrm>
          <a:prstGeom prst="rect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/>
          <p:cNvSpPr/>
          <p:nvPr/>
        </p:nvSpPr>
        <p:spPr>
          <a:xfrm>
            <a:off x="6756261" y="3492253"/>
            <a:ext cx="270000" cy="270000"/>
          </a:xfrm>
          <a:prstGeom prst="rect">
            <a:avLst/>
          </a:prstGeom>
          <a:gradFill flip="none" rotWithShape="1">
            <a:gsLst>
              <a:gs pos="0">
                <a:srgbClr val="F29400"/>
              </a:gs>
              <a:gs pos="100000">
                <a:srgbClr val="FFD500"/>
              </a:gs>
            </a:gsLst>
            <a:lin ang="189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1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WO_PowerPointTemplate_GmbH_eng">
  <a:themeElements>
    <a:clrScheme name="FRIWO_Colors">
      <a:dk1>
        <a:srgbClr val="383C45"/>
      </a:dk1>
      <a:lt1>
        <a:srgbClr val="FFFFFF"/>
      </a:lt1>
      <a:dk2>
        <a:srgbClr val="EE7F00"/>
      </a:dk2>
      <a:lt2>
        <a:srgbClr val="E6E6E7"/>
      </a:lt2>
      <a:accent1>
        <a:srgbClr val="9B9DA2"/>
      </a:accent1>
      <a:accent2>
        <a:srgbClr val="CDCED0"/>
      </a:accent2>
      <a:accent3>
        <a:srgbClr val="EE7F00"/>
      </a:accent3>
      <a:accent4>
        <a:srgbClr val="F9B200"/>
      </a:accent4>
      <a:accent5>
        <a:srgbClr val="FFD500"/>
      </a:accent5>
      <a:accent6>
        <a:srgbClr val="FFE911"/>
      </a:accent6>
      <a:hlink>
        <a:srgbClr val="383C45"/>
      </a:hlink>
      <a:folHlink>
        <a:srgbClr val="383C45"/>
      </a:folHlink>
    </a:clrScheme>
    <a:fontScheme name="FRIWO_Fonts">
      <a:majorFont>
        <a:latin typeface="Titillium Web SemiBold"/>
        <a:ea typeface=""/>
        <a:cs typeface=""/>
      </a:majorFont>
      <a:minorFont>
        <a:latin typeface="Titillium Web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lIns="144000" tIns="144000" rIns="108000" bIns="0" rtlCol="0" anchor="t" anchorCtr="0"/>
      <a:lstStyle>
        <a:defPPr algn="l">
          <a:lnSpc>
            <a:spcPts val="2400"/>
          </a:lnSpc>
          <a:spcBef>
            <a:spcPts val="1200"/>
          </a:spcBef>
          <a:defRPr dirty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ts val="2400"/>
          </a:lnSpc>
          <a:spcBef>
            <a:spcPts val="1200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FRIWO GMBH_PPT-Template" id="{40DF073D-82BC-234F-A81E-AE58BA56980E}" vid="{6585D0B3-99B1-624C-AE2A-AAA96878270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FRIWO_PowerPointTemplate_GmbH_eng</Template>
  <TotalTime>0</TotalTime>
  <Words>1281</Words>
  <Application>Microsoft Office PowerPoint</Application>
  <PresentationFormat>Benutzerdefiniert</PresentationFormat>
  <Paragraphs>353</Paragraphs>
  <Slides>35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FRIWO_PowerPointTemplate_GmbH_eng</vt:lpstr>
      <vt:lpstr>PowerPoint-Präsentation</vt:lpstr>
      <vt:lpstr>Empowered by FRIWO</vt:lpstr>
      <vt:lpstr>Company Profile</vt:lpstr>
      <vt:lpstr>FRIWO in time lapse</vt:lpstr>
      <vt:lpstr>PowerPoint-Präsentation</vt:lpstr>
      <vt:lpstr>FRIWO in time lapse: The milestones </vt:lpstr>
      <vt:lpstr>PowerPoint-Präsentation</vt:lpstr>
      <vt:lpstr>The company today: our range of services</vt:lpstr>
      <vt:lpstr>PowerPoint-Präsentation</vt:lpstr>
      <vt:lpstr>Solutions for demanding future markets</vt:lpstr>
      <vt:lpstr>What we stand for</vt:lpstr>
      <vt:lpstr>PowerPoint-Präsentation</vt:lpstr>
      <vt:lpstr>PowerPoint-Präsentation</vt:lpstr>
      <vt:lpstr>PowerPoint-Präsentation</vt:lpstr>
      <vt:lpstr>PowerPoint-Präsentation</vt:lpstr>
      <vt:lpstr>Figures &amp; facts</vt:lpstr>
      <vt:lpstr>Key figures</vt:lpstr>
      <vt:lpstr>Our production sites: the best of two worlds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Vertical integration in Vietnam:  Maximum supply security and highest quality control</vt:lpstr>
      <vt:lpstr>Our factories in Vietnam</vt:lpstr>
      <vt:lpstr>Extract: current portfolio highlights</vt:lpstr>
      <vt:lpstr>Design meets technology: FOXNEO A standard product that sets new standards</vt:lpstr>
      <vt:lpstr>FOXNEO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FRIWO Geraetebau GmbH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Michael_Brinkmeier</dc:creator>
  <cp:lastModifiedBy>Michael Rethmann</cp:lastModifiedBy>
  <cp:revision>167</cp:revision>
  <cp:lastPrinted>2019-07-04T08:52:12Z</cp:lastPrinted>
  <dcterms:created xsi:type="dcterms:W3CDTF">2019-07-02T06:09:02Z</dcterms:created>
  <dcterms:modified xsi:type="dcterms:W3CDTF">2020-03-18T07:08:16Z</dcterms:modified>
</cp:coreProperties>
</file>